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69" r:id="rId2"/>
    <p:sldId id="270" r:id="rId3"/>
    <p:sldId id="271" r:id="rId4"/>
    <p:sldId id="273" r:id="rId5"/>
    <p:sldId id="274" r:id="rId6"/>
    <p:sldId id="275" r:id="rId7"/>
  </p:sldIdLst>
  <p:sldSz cx="7559675" cy="10691813"/>
  <p:notesSz cx="6794500" cy="9931400"/>
  <p:embeddedFontLst>
    <p:embeddedFont>
      <p:font typeface="Calibri" panose="020F0502020204030204" pitchFamily="34" charset="0"/>
      <p:regular r:id="rId8"/>
      <p:bold r:id="rId9"/>
      <p:italic r:id="rId10"/>
      <p:boldItalic r:id="rId11"/>
    </p:embeddedFont>
    <p:embeddedFont>
      <p:font typeface="Calibri Light" panose="020F0302020204030204" pitchFamily="34" charset="0"/>
      <p:regular r:id="rId12"/>
      <p:italic r:id="rId13"/>
    </p:embeddedFont>
    <p:embeddedFont>
      <p:font typeface="Mitr" panose="00000500000000000000" pitchFamily="2" charset="-34"/>
      <p:regular r:id="rId14"/>
      <p:bold r:id="rId15"/>
    </p:embeddedFont>
    <p:embeddedFont>
      <p:font typeface="Mitr ExtraLight" panose="00000300000000000000" pitchFamily="2" charset="-34"/>
      <p:regular r:id="rId16"/>
    </p:embeddedFont>
    <p:embeddedFont>
      <p:font typeface="Mitr Light" panose="00000400000000000000" pitchFamily="2" charset="-34"/>
      <p:regular r:id="rId17"/>
    </p:embeddedFont>
    <p:embeddedFont>
      <p:font typeface="TH SarabunPSK" panose="020B0500040200020003" pitchFamily="34" charset="-34"/>
      <p:regular r:id="rId18"/>
      <p:bold r:id="rId19"/>
      <p:italic r:id="rId20"/>
      <p:boldItalic r:id="rId21"/>
    </p:embeddedFont>
  </p:embeddedFontLst>
  <p:defaultTextStyle>
    <a:defPPr>
      <a:defRPr lang="en-US"/>
    </a:defPPr>
    <a:lvl1pPr marL="0" algn="l" defTabSz="497739" rtl="0" eaLnBrk="1" latinLnBrk="0" hangingPunct="1">
      <a:defRPr sz="1960" kern="1200">
        <a:solidFill>
          <a:schemeClr val="tx1"/>
        </a:solidFill>
        <a:latin typeface="+mn-lt"/>
        <a:ea typeface="+mn-ea"/>
        <a:cs typeface="+mn-cs"/>
      </a:defRPr>
    </a:lvl1pPr>
    <a:lvl2pPr marL="497739" algn="l" defTabSz="497739" rtl="0" eaLnBrk="1" latinLnBrk="0" hangingPunct="1">
      <a:defRPr sz="1960" kern="1200">
        <a:solidFill>
          <a:schemeClr val="tx1"/>
        </a:solidFill>
        <a:latin typeface="+mn-lt"/>
        <a:ea typeface="+mn-ea"/>
        <a:cs typeface="+mn-cs"/>
      </a:defRPr>
    </a:lvl2pPr>
    <a:lvl3pPr marL="995478" algn="l" defTabSz="497739" rtl="0" eaLnBrk="1" latinLnBrk="0" hangingPunct="1">
      <a:defRPr sz="1960" kern="1200">
        <a:solidFill>
          <a:schemeClr val="tx1"/>
        </a:solidFill>
        <a:latin typeface="+mn-lt"/>
        <a:ea typeface="+mn-ea"/>
        <a:cs typeface="+mn-cs"/>
      </a:defRPr>
    </a:lvl3pPr>
    <a:lvl4pPr marL="1493217" algn="l" defTabSz="497739" rtl="0" eaLnBrk="1" latinLnBrk="0" hangingPunct="1">
      <a:defRPr sz="1960" kern="1200">
        <a:solidFill>
          <a:schemeClr val="tx1"/>
        </a:solidFill>
        <a:latin typeface="+mn-lt"/>
        <a:ea typeface="+mn-ea"/>
        <a:cs typeface="+mn-cs"/>
      </a:defRPr>
    </a:lvl4pPr>
    <a:lvl5pPr marL="1990957" algn="l" defTabSz="497739" rtl="0" eaLnBrk="1" latinLnBrk="0" hangingPunct="1">
      <a:defRPr sz="1960" kern="1200">
        <a:solidFill>
          <a:schemeClr val="tx1"/>
        </a:solidFill>
        <a:latin typeface="+mn-lt"/>
        <a:ea typeface="+mn-ea"/>
        <a:cs typeface="+mn-cs"/>
      </a:defRPr>
    </a:lvl5pPr>
    <a:lvl6pPr marL="2488695" algn="l" defTabSz="497739" rtl="0" eaLnBrk="1" latinLnBrk="0" hangingPunct="1">
      <a:defRPr sz="1960" kern="1200">
        <a:solidFill>
          <a:schemeClr val="tx1"/>
        </a:solidFill>
        <a:latin typeface="+mn-lt"/>
        <a:ea typeface="+mn-ea"/>
        <a:cs typeface="+mn-cs"/>
      </a:defRPr>
    </a:lvl6pPr>
    <a:lvl7pPr marL="2986435" algn="l" defTabSz="497739" rtl="0" eaLnBrk="1" latinLnBrk="0" hangingPunct="1">
      <a:defRPr sz="1960" kern="1200">
        <a:solidFill>
          <a:schemeClr val="tx1"/>
        </a:solidFill>
        <a:latin typeface="+mn-lt"/>
        <a:ea typeface="+mn-ea"/>
        <a:cs typeface="+mn-cs"/>
      </a:defRPr>
    </a:lvl7pPr>
    <a:lvl8pPr marL="3484174" algn="l" defTabSz="497739" rtl="0" eaLnBrk="1" latinLnBrk="0" hangingPunct="1">
      <a:defRPr sz="1960" kern="1200">
        <a:solidFill>
          <a:schemeClr val="tx1"/>
        </a:solidFill>
        <a:latin typeface="+mn-lt"/>
        <a:ea typeface="+mn-ea"/>
        <a:cs typeface="+mn-cs"/>
      </a:defRPr>
    </a:lvl8pPr>
    <a:lvl9pPr marL="3981914" algn="l" defTabSz="497739"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E7F"/>
    <a:srgbClr val="861D5E"/>
    <a:srgbClr val="664319"/>
    <a:srgbClr val="204A63"/>
    <a:srgbClr val="4A7FA0"/>
    <a:srgbClr val="E74B92"/>
    <a:srgbClr val="ED2A7B"/>
    <a:srgbClr val="00B18E"/>
    <a:srgbClr val="006738"/>
    <a:srgbClr val="9AA0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24" d="100"/>
          <a:sy n="124" d="100"/>
        </p:scale>
        <p:origin x="984" y="-4728"/>
      </p:cViewPr>
      <p:guideLst>
        <p:guide orient="horz" pos="3367"/>
        <p:guide pos="238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th-TH"/>
              <a:t>คลิกเพื่อแก้ไขสไตล์ชื่อเรื่องต้นแบบ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th-TH"/>
              <a:t>คลิกเพื่อแก้ไขสไตล์ชื่อเรื่องรองต้นแบบ</a:t>
            </a:r>
            <a:endParaRPr lang="en-US" dirty="0"/>
          </a:p>
        </p:txBody>
      </p:sp>
      <p:sp>
        <p:nvSpPr>
          <p:cNvPr id="4" name="Date Placeholder 3"/>
          <p:cNvSpPr>
            <a:spLocks noGrp="1"/>
          </p:cNvSpPr>
          <p:nvPr>
            <p:ph type="dt" sz="half" idx="10"/>
          </p:nvPr>
        </p:nvSpPr>
        <p:spPr/>
        <p:txBody>
          <a:bodyPr/>
          <a:lstStyle/>
          <a:p>
            <a:fld id="{5E411C4A-6570-406B-9573-FC48F1C3EB7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68397-D369-44B5-A11D-F270689567C0}" type="slidenum">
              <a:rPr lang="en-US" smtClean="0"/>
              <a:t>‹#›</a:t>
            </a:fld>
            <a:endParaRPr lang="en-US"/>
          </a:p>
        </p:txBody>
      </p:sp>
    </p:spTree>
    <p:extLst>
      <p:ext uri="{BB962C8B-B14F-4D97-AF65-F5344CB8AC3E}">
        <p14:creationId xmlns:p14="http://schemas.microsoft.com/office/powerpoint/2010/main" val="758668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5E411C4A-6570-406B-9573-FC48F1C3EB7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68397-D369-44B5-A11D-F270689567C0}" type="slidenum">
              <a:rPr lang="en-US" smtClean="0"/>
              <a:t>‹#›</a:t>
            </a:fld>
            <a:endParaRPr lang="en-US"/>
          </a:p>
        </p:txBody>
      </p:sp>
    </p:spTree>
    <p:extLst>
      <p:ext uri="{BB962C8B-B14F-4D97-AF65-F5344CB8AC3E}">
        <p14:creationId xmlns:p14="http://schemas.microsoft.com/office/powerpoint/2010/main" val="261501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5E411C4A-6570-406B-9573-FC48F1C3EB7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68397-D369-44B5-A11D-F270689567C0}" type="slidenum">
              <a:rPr lang="en-US" smtClean="0"/>
              <a:t>‹#›</a:t>
            </a:fld>
            <a:endParaRPr lang="en-US"/>
          </a:p>
        </p:txBody>
      </p:sp>
    </p:spTree>
    <p:extLst>
      <p:ext uri="{BB962C8B-B14F-4D97-AF65-F5344CB8AC3E}">
        <p14:creationId xmlns:p14="http://schemas.microsoft.com/office/powerpoint/2010/main" val="414611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5E411C4A-6570-406B-9573-FC48F1C3EB7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68397-D369-44B5-A11D-F270689567C0}" type="slidenum">
              <a:rPr lang="en-US" smtClean="0"/>
              <a:t>‹#›</a:t>
            </a:fld>
            <a:endParaRPr lang="en-US"/>
          </a:p>
        </p:txBody>
      </p:sp>
    </p:spTree>
    <p:extLst>
      <p:ext uri="{BB962C8B-B14F-4D97-AF65-F5344CB8AC3E}">
        <p14:creationId xmlns:p14="http://schemas.microsoft.com/office/powerpoint/2010/main" val="1051403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th-TH"/>
              <a:t>คลิกเพื่อแก้ไขสไตล์ของข้อความต้นแบบ</a:t>
            </a:r>
          </a:p>
        </p:txBody>
      </p:sp>
      <p:sp>
        <p:nvSpPr>
          <p:cNvPr id="4" name="Date Placeholder 3"/>
          <p:cNvSpPr>
            <a:spLocks noGrp="1"/>
          </p:cNvSpPr>
          <p:nvPr>
            <p:ph type="dt" sz="half" idx="10"/>
          </p:nvPr>
        </p:nvSpPr>
        <p:spPr/>
        <p:txBody>
          <a:bodyPr/>
          <a:lstStyle/>
          <a:p>
            <a:fld id="{5E411C4A-6570-406B-9573-FC48F1C3EB7F}"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68397-D369-44B5-A11D-F270689567C0}" type="slidenum">
              <a:rPr lang="en-US" smtClean="0"/>
              <a:t>‹#›</a:t>
            </a:fld>
            <a:endParaRPr lang="en-US"/>
          </a:p>
        </p:txBody>
      </p:sp>
    </p:spTree>
    <p:extLst>
      <p:ext uri="{BB962C8B-B14F-4D97-AF65-F5344CB8AC3E}">
        <p14:creationId xmlns:p14="http://schemas.microsoft.com/office/powerpoint/2010/main" val="253910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Date Placeholder 4"/>
          <p:cNvSpPr>
            <a:spLocks noGrp="1"/>
          </p:cNvSpPr>
          <p:nvPr>
            <p:ph type="dt" sz="half" idx="10"/>
          </p:nvPr>
        </p:nvSpPr>
        <p:spPr/>
        <p:txBody>
          <a:bodyPr/>
          <a:lstStyle/>
          <a:p>
            <a:fld id="{5E411C4A-6570-406B-9573-FC48F1C3EB7F}"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68397-D369-44B5-A11D-F270689567C0}" type="slidenum">
              <a:rPr lang="en-US" smtClean="0"/>
              <a:t>‹#›</a:t>
            </a:fld>
            <a:endParaRPr lang="en-US"/>
          </a:p>
        </p:txBody>
      </p:sp>
    </p:spTree>
    <p:extLst>
      <p:ext uri="{BB962C8B-B14F-4D97-AF65-F5344CB8AC3E}">
        <p14:creationId xmlns:p14="http://schemas.microsoft.com/office/powerpoint/2010/main" val="114866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th-TH"/>
              <a:t>คลิกเพื่อแก้ไขสไตล์ของข้อความต้นแบบ</a:t>
            </a:r>
          </a:p>
        </p:txBody>
      </p:sp>
      <p:sp>
        <p:nvSpPr>
          <p:cNvPr id="4" name="Content Placeholder 3"/>
          <p:cNvSpPr>
            <a:spLocks noGrp="1"/>
          </p:cNvSpPr>
          <p:nvPr>
            <p:ph sz="half" idx="2"/>
          </p:nvPr>
        </p:nvSpPr>
        <p:spPr>
          <a:xfrm>
            <a:off x="520713" y="3905482"/>
            <a:ext cx="3198096" cy="5744375"/>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th-TH"/>
              <a:t>คลิกเพื่อแก้ไขสไตล์ของข้อความต้นแบบ</a:t>
            </a:r>
          </a:p>
        </p:txBody>
      </p:sp>
      <p:sp>
        <p:nvSpPr>
          <p:cNvPr id="6" name="Content Placeholder 5"/>
          <p:cNvSpPr>
            <a:spLocks noGrp="1"/>
          </p:cNvSpPr>
          <p:nvPr>
            <p:ph sz="quarter" idx="4"/>
          </p:nvPr>
        </p:nvSpPr>
        <p:spPr>
          <a:xfrm>
            <a:off x="3827086" y="3905482"/>
            <a:ext cx="3213847" cy="5744375"/>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7" name="Date Placeholder 6"/>
          <p:cNvSpPr>
            <a:spLocks noGrp="1"/>
          </p:cNvSpPr>
          <p:nvPr>
            <p:ph type="dt" sz="half" idx="10"/>
          </p:nvPr>
        </p:nvSpPr>
        <p:spPr/>
        <p:txBody>
          <a:bodyPr/>
          <a:lstStyle/>
          <a:p>
            <a:fld id="{5E411C4A-6570-406B-9573-FC48F1C3EB7F}"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568397-D369-44B5-A11D-F270689567C0}" type="slidenum">
              <a:rPr lang="en-US" smtClean="0"/>
              <a:t>‹#›</a:t>
            </a:fld>
            <a:endParaRPr lang="en-US"/>
          </a:p>
        </p:txBody>
      </p:sp>
    </p:spTree>
    <p:extLst>
      <p:ext uri="{BB962C8B-B14F-4D97-AF65-F5344CB8AC3E}">
        <p14:creationId xmlns:p14="http://schemas.microsoft.com/office/powerpoint/2010/main" val="1391130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5E411C4A-6570-406B-9573-FC48F1C3EB7F}"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568397-D369-44B5-A11D-F270689567C0}" type="slidenum">
              <a:rPr lang="en-US" smtClean="0"/>
              <a:t>‹#›</a:t>
            </a:fld>
            <a:endParaRPr lang="en-US"/>
          </a:p>
        </p:txBody>
      </p:sp>
    </p:spTree>
    <p:extLst>
      <p:ext uri="{BB962C8B-B14F-4D97-AF65-F5344CB8AC3E}">
        <p14:creationId xmlns:p14="http://schemas.microsoft.com/office/powerpoint/2010/main" val="3718698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411C4A-6570-406B-9573-FC48F1C3EB7F}"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568397-D369-44B5-A11D-F270689567C0}" type="slidenum">
              <a:rPr lang="en-US" smtClean="0"/>
              <a:t>‹#›</a:t>
            </a:fld>
            <a:endParaRPr lang="en-US"/>
          </a:p>
        </p:txBody>
      </p:sp>
    </p:spTree>
    <p:extLst>
      <p:ext uri="{BB962C8B-B14F-4D97-AF65-F5344CB8AC3E}">
        <p14:creationId xmlns:p14="http://schemas.microsoft.com/office/powerpoint/2010/main" val="3138746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th-TH"/>
              <a:t>คลิกเพื่อแก้ไขสไตล์ชื่อเรื่องต้นแบบ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5E411C4A-6570-406B-9573-FC48F1C3EB7F}"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68397-D369-44B5-A11D-F270689567C0}" type="slidenum">
              <a:rPr lang="en-US" smtClean="0"/>
              <a:t>‹#›</a:t>
            </a:fld>
            <a:endParaRPr lang="en-US"/>
          </a:p>
        </p:txBody>
      </p:sp>
    </p:spTree>
    <p:extLst>
      <p:ext uri="{BB962C8B-B14F-4D97-AF65-F5344CB8AC3E}">
        <p14:creationId xmlns:p14="http://schemas.microsoft.com/office/powerpoint/2010/main" val="349571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5E411C4A-6570-406B-9573-FC48F1C3EB7F}"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68397-D369-44B5-A11D-F270689567C0}" type="slidenum">
              <a:rPr lang="en-US" smtClean="0"/>
              <a:t>‹#›</a:t>
            </a:fld>
            <a:endParaRPr lang="en-US"/>
          </a:p>
        </p:txBody>
      </p:sp>
    </p:spTree>
    <p:extLst>
      <p:ext uri="{BB962C8B-B14F-4D97-AF65-F5344CB8AC3E}">
        <p14:creationId xmlns:p14="http://schemas.microsoft.com/office/powerpoint/2010/main" val="522748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5E411C4A-6570-406B-9573-FC48F1C3EB7F}" type="datetimeFigureOut">
              <a:rPr lang="en-US" smtClean="0"/>
              <a:t>12/19/2023</a:t>
            </a:fld>
            <a:endParaRPr 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3F568397-D369-44B5-A11D-F270689567C0}" type="slidenum">
              <a:rPr lang="en-US" smtClean="0"/>
              <a:t>‹#›</a:t>
            </a:fld>
            <a:endParaRPr lang="en-US"/>
          </a:p>
        </p:txBody>
      </p:sp>
    </p:spTree>
    <p:extLst>
      <p:ext uri="{BB962C8B-B14F-4D97-AF65-F5344CB8AC3E}">
        <p14:creationId xmlns:p14="http://schemas.microsoft.com/office/powerpoint/2010/main" val="281315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3" Type="http://schemas.openxmlformats.org/officeDocument/2006/relationships/image" Target="../media/image2.png"/><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6.jpg"/><Relationship Id="rId5" Type="http://schemas.openxmlformats.org/officeDocument/2006/relationships/image" Target="../media/image4.jpeg"/><Relationship Id="rId15" Type="http://schemas.openxmlformats.org/officeDocument/2006/relationships/image" Target="../media/image20.jpg"/><Relationship Id="rId10" Type="http://schemas.openxmlformats.org/officeDocument/2006/relationships/image" Target="../media/image15.jpg"/><Relationship Id="rId4" Type="http://schemas.openxmlformats.org/officeDocument/2006/relationships/image" Target="../media/image3.png"/><Relationship Id="rId9" Type="http://schemas.openxmlformats.org/officeDocument/2006/relationships/image" Target="../media/image14.jpg"/><Relationship Id="rId14" Type="http://schemas.openxmlformats.org/officeDocument/2006/relationships/image" Target="../media/image19.jpg"/></Relationships>
</file>

<file path=ppt/slides/_rels/slide3.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3" Type="http://schemas.openxmlformats.org/officeDocument/2006/relationships/image" Target="../media/image2.png"/><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25.jpg"/><Relationship Id="rId5" Type="http://schemas.openxmlformats.org/officeDocument/2006/relationships/image" Target="../media/image4.jpeg"/><Relationship Id="rId10" Type="http://schemas.openxmlformats.org/officeDocument/2006/relationships/image" Target="../media/image24.jpg"/><Relationship Id="rId4" Type="http://schemas.openxmlformats.org/officeDocument/2006/relationships/image" Target="../media/image3.png"/><Relationship Id="rId9" Type="http://schemas.openxmlformats.org/officeDocument/2006/relationships/image" Target="../media/image23.jpg"/><Relationship Id="rId14" Type="http://schemas.openxmlformats.org/officeDocument/2006/relationships/image" Target="../media/image28.jpg"/></Relationships>
</file>

<file path=ppt/slides/_rels/slide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png"/><Relationship Id="rId7" Type="http://schemas.openxmlformats.org/officeDocument/2006/relationships/image" Target="../media/image29.jpg"/><Relationship Id="rId12"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33.jpg"/><Relationship Id="rId5" Type="http://schemas.openxmlformats.org/officeDocument/2006/relationships/image" Target="../media/image4.jpeg"/><Relationship Id="rId10" Type="http://schemas.openxmlformats.org/officeDocument/2006/relationships/image" Target="../media/image32.jpg"/><Relationship Id="rId4" Type="http://schemas.openxmlformats.org/officeDocument/2006/relationships/image" Target="../media/image3.png"/><Relationship Id="rId9" Type="http://schemas.openxmlformats.org/officeDocument/2006/relationships/image" Target="../media/image31.jpg"/></Relationships>
</file>

<file path=ppt/slides/_rels/slide5.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3" Type="http://schemas.openxmlformats.org/officeDocument/2006/relationships/image" Target="../media/image2.png"/><Relationship Id="rId7" Type="http://schemas.openxmlformats.org/officeDocument/2006/relationships/image" Target="../media/image35.jpg"/><Relationship Id="rId12"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39.jpg"/><Relationship Id="rId5" Type="http://schemas.openxmlformats.org/officeDocument/2006/relationships/image" Target="../media/image4.jpeg"/><Relationship Id="rId15" Type="http://schemas.openxmlformats.org/officeDocument/2006/relationships/image" Target="../media/image43.jpg"/><Relationship Id="rId10" Type="http://schemas.openxmlformats.org/officeDocument/2006/relationships/image" Target="../media/image38.jpg"/><Relationship Id="rId4" Type="http://schemas.openxmlformats.org/officeDocument/2006/relationships/image" Target="../media/image3.png"/><Relationship Id="rId9" Type="http://schemas.openxmlformats.org/officeDocument/2006/relationships/image" Target="../media/image37.jpg"/><Relationship Id="rId14" Type="http://schemas.openxmlformats.org/officeDocument/2006/relationships/image" Target="../media/image42.jpg"/></Relationships>
</file>

<file path=ppt/slides/_rels/slide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2.png"/><Relationship Id="rId7" Type="http://schemas.openxmlformats.org/officeDocument/2006/relationships/image" Target="../media/image44.jpg"/><Relationship Id="rId12" Type="http://schemas.openxmlformats.org/officeDocument/2006/relationships/image" Target="../media/image49.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48.jpg"/><Relationship Id="rId5" Type="http://schemas.openxmlformats.org/officeDocument/2006/relationships/image" Target="../media/image4.jpeg"/><Relationship Id="rId10" Type="http://schemas.openxmlformats.org/officeDocument/2006/relationships/image" Target="../media/image47.jpg"/><Relationship Id="rId4" Type="http://schemas.openxmlformats.org/officeDocument/2006/relationships/image" Target="../media/image3.png"/><Relationship Id="rId9"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82951" y="2817018"/>
            <a:ext cx="7414647" cy="68747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 name="รูปภาพ 4">
            <a:extLst>
              <a:ext uri="{FF2B5EF4-FFF2-40B4-BE49-F238E27FC236}">
                <a16:creationId xmlns:a16="http://schemas.microsoft.com/office/drawing/2014/main" id="{26CFFE26-EE4E-48DC-9A92-C803CAD2C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 y="0"/>
            <a:ext cx="7558636" cy="10691813"/>
          </a:xfrm>
          <a:prstGeom prst="rect">
            <a:avLst/>
          </a:prstGeom>
        </p:spPr>
      </p:pic>
      <p:sp>
        <p:nvSpPr>
          <p:cNvPr id="12" name="กล่องข้อความ 11">
            <a:extLst>
              <a:ext uri="{FF2B5EF4-FFF2-40B4-BE49-F238E27FC236}">
                <a16:creationId xmlns:a16="http://schemas.microsoft.com/office/drawing/2014/main" id="{D3AE4EEA-94F4-4D8A-A9BB-0DA735EAEE28}"/>
              </a:ext>
            </a:extLst>
          </p:cNvPr>
          <p:cNvSpPr txBox="1"/>
          <p:nvPr/>
        </p:nvSpPr>
        <p:spPr>
          <a:xfrm>
            <a:off x="1666017" y="364931"/>
            <a:ext cx="5783956" cy="1200329"/>
          </a:xfrm>
          <a:prstGeom prst="rect">
            <a:avLst/>
          </a:prstGeom>
          <a:noFill/>
        </p:spPr>
        <p:txBody>
          <a:bodyPr wrap="none" rtlCol="0">
            <a:spAutoFit/>
          </a:bodyPr>
          <a:lstStyle/>
          <a:p>
            <a:pPr algn="r"/>
            <a:r>
              <a:rPr lang="th-TH" sz="5500" dirty="0">
                <a:solidFill>
                  <a:srgbClr val="664319"/>
                </a:solidFill>
                <a:latin typeface="Mitr" panose="00000500000000000000" pitchFamily="2" charset="-34"/>
                <a:cs typeface="Mitr" panose="00000500000000000000" pitchFamily="2" charset="-34"/>
              </a:rPr>
              <a:t>จดหมายข่าว</a:t>
            </a:r>
            <a:endParaRPr lang="en-US" sz="5500" dirty="0">
              <a:solidFill>
                <a:srgbClr val="664319"/>
              </a:solidFill>
              <a:latin typeface="Mitr" panose="00000500000000000000" pitchFamily="2" charset="-34"/>
              <a:cs typeface="Mitr" panose="00000500000000000000" pitchFamily="2" charset="-34"/>
            </a:endParaRPr>
          </a:p>
          <a:p>
            <a:pPr algn="r"/>
            <a:r>
              <a:rPr lang="th-TH" sz="1700" dirty="0">
                <a:solidFill>
                  <a:srgbClr val="664319"/>
                </a:solidFill>
                <a:latin typeface="Mitr" panose="00000500000000000000" pitchFamily="2" charset="-34"/>
                <a:cs typeface="Mitr" panose="00000500000000000000" pitchFamily="2" charset="-34"/>
              </a:rPr>
              <a:t>เทศบาลตำบลกุด</a:t>
            </a:r>
            <a:r>
              <a:rPr lang="th-TH" sz="1700" dirty="0" err="1">
                <a:solidFill>
                  <a:srgbClr val="664319"/>
                </a:solidFill>
                <a:latin typeface="Mitr" panose="00000500000000000000" pitchFamily="2" charset="-34"/>
                <a:cs typeface="Mitr" panose="00000500000000000000" pitchFamily="2" charset="-34"/>
              </a:rPr>
              <a:t>ชมภู</a:t>
            </a:r>
            <a:r>
              <a:rPr lang="th-TH" sz="1700" dirty="0">
                <a:solidFill>
                  <a:srgbClr val="664319"/>
                </a:solidFill>
                <a:latin typeface="Mitr" panose="00000500000000000000" pitchFamily="2" charset="-34"/>
                <a:cs typeface="Mitr" panose="00000500000000000000" pitchFamily="2" charset="-34"/>
              </a:rPr>
              <a:t> อำเภอ</a:t>
            </a:r>
            <a:r>
              <a:rPr lang="th-TH" sz="1700" dirty="0" err="1">
                <a:solidFill>
                  <a:srgbClr val="664319"/>
                </a:solidFill>
                <a:latin typeface="Mitr" panose="00000500000000000000" pitchFamily="2" charset="-34"/>
                <a:cs typeface="Mitr" panose="00000500000000000000" pitchFamily="2" charset="-34"/>
              </a:rPr>
              <a:t>พิบูลมัง</a:t>
            </a:r>
            <a:r>
              <a:rPr lang="th-TH" sz="1700" dirty="0">
                <a:solidFill>
                  <a:srgbClr val="664319"/>
                </a:solidFill>
                <a:latin typeface="Mitr" panose="00000500000000000000" pitchFamily="2" charset="-34"/>
                <a:cs typeface="Mitr" panose="00000500000000000000" pitchFamily="2" charset="-34"/>
              </a:rPr>
              <a:t>สาหาร จังหวัดอุบลราชธานี</a:t>
            </a:r>
          </a:p>
        </p:txBody>
      </p:sp>
      <p:sp>
        <p:nvSpPr>
          <p:cNvPr id="13" name="กล่องข้อความ 12">
            <a:extLst>
              <a:ext uri="{FF2B5EF4-FFF2-40B4-BE49-F238E27FC236}">
                <a16:creationId xmlns:a16="http://schemas.microsoft.com/office/drawing/2014/main" id="{87648A3C-0319-45D4-9025-15FA320BB965}"/>
              </a:ext>
            </a:extLst>
          </p:cNvPr>
          <p:cNvSpPr txBox="1"/>
          <p:nvPr/>
        </p:nvSpPr>
        <p:spPr>
          <a:xfrm>
            <a:off x="71828" y="2185584"/>
            <a:ext cx="3429144" cy="369332"/>
          </a:xfrm>
          <a:prstGeom prst="rect">
            <a:avLst/>
          </a:prstGeom>
          <a:noFill/>
        </p:spPr>
        <p:txBody>
          <a:bodyPr wrap="none" rtlCol="0">
            <a:spAutoFit/>
          </a:bodyPr>
          <a:lstStyle/>
          <a:p>
            <a:r>
              <a:rPr lang="th-TH" sz="1800" b="1" dirty="0">
                <a:solidFill>
                  <a:schemeClr val="bg1"/>
                </a:solidFill>
                <a:latin typeface="Mitr ExtraLight" panose="00000300000000000000" pitchFamily="2" charset="-34"/>
                <a:cs typeface="Mitr ExtraLight" panose="00000300000000000000" pitchFamily="2" charset="-34"/>
              </a:rPr>
              <a:t>ฉบับที่ 10 เดือนตุลาคม พ.ศ.2566</a:t>
            </a:r>
            <a:endParaRPr lang="en-US" sz="1800" b="1" dirty="0">
              <a:solidFill>
                <a:schemeClr val="bg1"/>
              </a:solidFill>
              <a:latin typeface="Mitr ExtraLight" panose="00000300000000000000" pitchFamily="2" charset="-34"/>
              <a:cs typeface="Mitr ExtraLight" panose="00000300000000000000" pitchFamily="2" charset="-34"/>
            </a:endParaRPr>
          </a:p>
        </p:txBody>
      </p:sp>
      <p:sp>
        <p:nvSpPr>
          <p:cNvPr id="14" name="กล่องข้อความ 13">
            <a:extLst>
              <a:ext uri="{FF2B5EF4-FFF2-40B4-BE49-F238E27FC236}">
                <a16:creationId xmlns:a16="http://schemas.microsoft.com/office/drawing/2014/main" id="{B7D4F8A7-38C2-45A3-B7A8-F248BD3E307B}"/>
              </a:ext>
            </a:extLst>
          </p:cNvPr>
          <p:cNvSpPr txBox="1"/>
          <p:nvPr/>
        </p:nvSpPr>
        <p:spPr>
          <a:xfrm>
            <a:off x="77086" y="10129579"/>
            <a:ext cx="7170553" cy="369332"/>
          </a:xfrm>
          <a:prstGeom prst="rect">
            <a:avLst/>
          </a:prstGeom>
          <a:noFill/>
        </p:spPr>
        <p:txBody>
          <a:bodyPr wrap="none" rtlCol="0">
            <a:spAutoFit/>
          </a:bodyPr>
          <a:lstStyle/>
          <a:p>
            <a:pPr algn="ctr"/>
            <a:r>
              <a:rPr lang="th-TH" sz="1800" dirty="0">
                <a:solidFill>
                  <a:schemeClr val="bg1"/>
                </a:solidFill>
                <a:latin typeface="Mitr Light" panose="00000400000000000000" pitchFamily="2" charset="-34"/>
                <a:cs typeface="Mitr Light" panose="00000400000000000000" pitchFamily="2" charset="-34"/>
              </a:rPr>
              <a:t>สำนักปลัดเทศบาล ฝ่ายอำนวยการ งานประชาสัมพันธ์ เทศบาลตำบลกุด</a:t>
            </a:r>
            <a:r>
              <a:rPr lang="th-TH" sz="1800" dirty="0" err="1">
                <a:solidFill>
                  <a:schemeClr val="bg1"/>
                </a:solidFill>
                <a:latin typeface="Mitr Light" panose="00000400000000000000" pitchFamily="2" charset="-34"/>
                <a:cs typeface="Mitr Light" panose="00000400000000000000" pitchFamily="2" charset="-34"/>
              </a:rPr>
              <a:t>ชมภู</a:t>
            </a:r>
            <a:endParaRPr lang="en-US" sz="1800" dirty="0">
              <a:solidFill>
                <a:schemeClr val="bg1"/>
              </a:solidFill>
              <a:latin typeface="Mitr Light" panose="00000400000000000000" pitchFamily="2" charset="-34"/>
              <a:cs typeface="Mitr Light" panose="00000400000000000000" pitchFamily="2" charset="-34"/>
            </a:endParaRPr>
          </a:p>
        </p:txBody>
      </p:sp>
      <p:pic>
        <p:nvPicPr>
          <p:cNvPr id="10" name="รูปภาพ 9" descr="รูปภาพประกอบด้วย สีอ่อน&#10;&#10;คำอธิบายที่สร้างโดยอัตโนมัติ">
            <a:extLst>
              <a:ext uri="{FF2B5EF4-FFF2-40B4-BE49-F238E27FC236}">
                <a16:creationId xmlns:a16="http://schemas.microsoft.com/office/drawing/2014/main" id="{4DD28CD9-9864-4BA2-ABAC-A21A3944CCC4}"/>
              </a:ext>
            </a:extLst>
          </p:cNvPr>
          <p:cNvPicPr>
            <a:picLocks noChangeAspect="1"/>
          </p:cNvPicPr>
          <p:nvPr/>
        </p:nvPicPr>
        <p:blipFill rotWithShape="1">
          <a:blip r:embed="rId3">
            <a:extLst>
              <a:ext uri="{28A0092B-C50C-407E-A947-70E740481C1C}">
                <a14:useLocalDpi xmlns:a14="http://schemas.microsoft.com/office/drawing/2010/main" val="0"/>
              </a:ext>
            </a:extLst>
          </a:blip>
          <a:srcRect l="9980" t="3396" r="73745" b="84316"/>
          <a:stretch/>
        </p:blipFill>
        <p:spPr>
          <a:xfrm>
            <a:off x="0" y="-146068"/>
            <a:ext cx="2067256" cy="2206939"/>
          </a:xfrm>
          <a:prstGeom prst="rect">
            <a:avLst/>
          </a:prstGeom>
        </p:spPr>
      </p:pic>
      <p:pic>
        <p:nvPicPr>
          <p:cNvPr id="16" name="Picture 2" descr="D:\Back up 06.03.2562\งานต่าย\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330" y="101857"/>
            <a:ext cx="1713642" cy="17136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n7 Pro\Desktop\งานปชส\รูป\83414741_197437661380388_162669853957475532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4225" y="9467849"/>
            <a:ext cx="638339" cy="6383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n7 Pro\Desktop\งานปชส\รูป\83177025_162648065033514_7749989999952527360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6861" y="9458324"/>
            <a:ext cx="638339" cy="638339"/>
          </a:xfrm>
          <a:prstGeom prst="rect">
            <a:avLst/>
          </a:prstGeom>
          <a:noFill/>
          <a:extLst>
            <a:ext uri="{909E8E84-426E-40DD-AFC4-6F175D3DCCD1}">
              <a14:hiddenFill xmlns:a14="http://schemas.microsoft.com/office/drawing/2010/main">
                <a:solidFill>
                  <a:srgbClr val="FFFFFF"/>
                </a:solidFill>
              </a14:hiddenFill>
            </a:ext>
          </a:extLst>
        </p:spPr>
      </p:pic>
      <p:sp>
        <p:nvSpPr>
          <p:cNvPr id="17" name="สี่เหลี่ยมผืนผ้า 16"/>
          <p:cNvSpPr/>
          <p:nvPr/>
        </p:nvSpPr>
        <p:spPr>
          <a:xfrm>
            <a:off x="35326" y="2790125"/>
            <a:ext cx="7513393" cy="1200329"/>
          </a:xfrm>
          <a:prstGeom prst="rect">
            <a:avLst/>
          </a:prstGeom>
        </p:spPr>
        <p:txBody>
          <a:bodyPr wrap="square">
            <a:spAutoFit/>
          </a:bodyPr>
          <a:lstStyle/>
          <a:p>
            <a:pPr algn="thaiDist"/>
            <a:r>
              <a:rPr lang="th-TH" sz="1800" b="0" i="0" dirty="0">
                <a:solidFill>
                  <a:srgbClr val="050505"/>
                </a:solidFill>
                <a:effectLst/>
                <a:latin typeface="TH SarabunPSK" panose="020B0500040200020003" pitchFamily="34" charset="-34"/>
                <a:cs typeface="TH SarabunPSK" panose="020B0500040200020003" pitchFamily="34" charset="-34"/>
              </a:rPr>
              <a:t>วันที่ 3 ตุลาคม พ.ศ 2566 เวลา 11.30 น เทศบาลตำบลกุดชมภูโดย นายมนตรี ศรีคำภา นายกเทศมนตรีตำบลกุดชมภู มอบหมายให้ นายยงยุต</a:t>
            </a:r>
            <a:r>
              <a:rPr lang="th-TH" sz="1800" b="0" i="0" dirty="0" err="1">
                <a:solidFill>
                  <a:srgbClr val="050505"/>
                </a:solidFill>
                <a:effectLst/>
                <a:latin typeface="TH SarabunPSK" panose="020B0500040200020003" pitchFamily="34" charset="-34"/>
                <a:cs typeface="TH SarabunPSK" panose="020B0500040200020003" pitchFamily="34" charset="-34"/>
              </a:rPr>
              <a:t>ย์</a:t>
            </a:r>
            <a:r>
              <a:rPr lang="th-TH" sz="1800" b="0" i="0" dirty="0">
                <a:solidFill>
                  <a:srgbClr val="050505"/>
                </a:solidFill>
                <a:effectLst/>
                <a:latin typeface="TH SarabunPSK" panose="020B0500040200020003" pitchFamily="34" charset="-34"/>
                <a:cs typeface="TH SarabunPSK" panose="020B0500040200020003" pitchFamily="34" charset="-34"/>
              </a:rPr>
              <a:t> คำก้อน รองนายกเทศมนตรีตำบลกุดชมภู พร้อมทั้งคณะผู้บริหารเทศบาลตำบลกุดชมภู ออกตรวจเยี่ยมศูนย์พัฒนาเด็ก ติดตามดูแลอาหารกลางวันของศูนย์พัฒนาเด็กเล็กบ้านดอนสำราญ เพื่อให้เด็กได้สารอาหาร ครบ 5 หมู่ และ สะอาด ถูกต้องตามหลักโภชนาการ ณ ศูนย์พัฒนาเด็กเล็กบ้านดอนสำราญ อำเภอ</a:t>
            </a:r>
            <a:r>
              <a:rPr lang="th-TH" sz="1800" b="0" i="0" dirty="0" err="1">
                <a:solidFill>
                  <a:srgbClr val="050505"/>
                </a:solidFill>
                <a:effectLst/>
                <a:latin typeface="TH SarabunPSK" panose="020B0500040200020003" pitchFamily="34" charset="-34"/>
                <a:cs typeface="TH SarabunPSK" panose="020B0500040200020003" pitchFamily="34" charset="-34"/>
              </a:rPr>
              <a:t>พิบ</a:t>
            </a:r>
            <a:r>
              <a:rPr lang="th-TH" sz="1800" dirty="0" err="1">
                <a:solidFill>
                  <a:srgbClr val="050505"/>
                </a:solidFill>
                <a:latin typeface="TH SarabunPSK" panose="020B0500040200020003" pitchFamily="34" charset="-34"/>
                <a:cs typeface="TH SarabunPSK" panose="020B0500040200020003" pitchFamily="34" charset="-34"/>
              </a:rPr>
              <a:t>ู</a:t>
            </a:r>
            <a:r>
              <a:rPr lang="th-TH" sz="1800" dirty="0">
                <a:solidFill>
                  <a:srgbClr val="050505"/>
                </a:solidFill>
                <a:latin typeface="TH SarabunPSK" panose="020B0500040200020003" pitchFamily="34" charset="-34"/>
                <a:cs typeface="TH SarabunPSK" panose="020B0500040200020003" pitchFamily="34" charset="-34"/>
              </a:rPr>
              <a:t>ลม</a:t>
            </a:r>
            <a:r>
              <a:rPr lang="th-TH" sz="1800" dirty="0" err="1">
                <a:solidFill>
                  <a:srgbClr val="050505"/>
                </a:solidFill>
                <a:latin typeface="TH SarabunPSK" panose="020B0500040200020003" pitchFamily="34" charset="-34"/>
                <a:cs typeface="TH SarabunPSK" panose="020B0500040200020003" pitchFamily="34" charset="-34"/>
              </a:rPr>
              <a:t>ัง</a:t>
            </a:r>
            <a:r>
              <a:rPr lang="th-TH" sz="1800" dirty="0">
                <a:solidFill>
                  <a:srgbClr val="050505"/>
                </a:solidFill>
                <a:latin typeface="TH SarabunPSK" panose="020B0500040200020003" pitchFamily="34" charset="-34"/>
                <a:cs typeface="TH SarabunPSK" panose="020B0500040200020003" pitchFamily="34" charset="-34"/>
              </a:rPr>
              <a:t>สาหาร จังหวัดอุบลราชธานี</a:t>
            </a:r>
            <a:endParaRPr lang="th-TH" sz="1800" b="0" i="0" dirty="0">
              <a:solidFill>
                <a:srgbClr val="050505"/>
              </a:solidFill>
              <a:effectLst/>
              <a:latin typeface="TH SarabunPSK" panose="020B0500040200020003" pitchFamily="34" charset="-34"/>
              <a:cs typeface="TH SarabunPSK" panose="020B0500040200020003" pitchFamily="34" charset="-34"/>
            </a:endParaRPr>
          </a:p>
        </p:txBody>
      </p:sp>
      <p:sp>
        <p:nvSpPr>
          <p:cNvPr id="19" name="กล่องข้อความ 18">
            <a:extLst>
              <a:ext uri="{FF2B5EF4-FFF2-40B4-BE49-F238E27FC236}">
                <a16:creationId xmlns:a16="http://schemas.microsoft.com/office/drawing/2014/main" id="{98E307B0-BA6C-B291-4F2B-951E7FB3AB1F}"/>
              </a:ext>
            </a:extLst>
          </p:cNvPr>
          <p:cNvSpPr txBox="1"/>
          <p:nvPr/>
        </p:nvSpPr>
        <p:spPr>
          <a:xfrm>
            <a:off x="10956" y="5874857"/>
            <a:ext cx="7558636" cy="1501950"/>
          </a:xfrm>
          <a:prstGeom prst="rect">
            <a:avLst/>
          </a:prstGeom>
          <a:noFill/>
        </p:spPr>
        <p:txBody>
          <a:bodyPr wrap="square" rtlCol="0">
            <a:spAutoFit/>
          </a:bodyPr>
          <a:lstStyle/>
          <a:p>
            <a:pPr algn="thaiDist"/>
            <a:r>
              <a:rPr lang="th-TH" sz="1800" b="0" i="0" dirty="0">
                <a:solidFill>
                  <a:srgbClr val="050505"/>
                </a:solidFill>
                <a:effectLst/>
                <a:latin typeface="TH SarabunPSK" panose="020B0500040200020003" pitchFamily="34" charset="-34"/>
                <a:cs typeface="TH SarabunPSK" panose="020B0500040200020003" pitchFamily="34" charset="-34"/>
              </a:rPr>
              <a:t>วันที่ 6 ตุลาคม 2566 เวลา 13.30 น. เทศบาลตำบลกุดชมภู โดย นายมนตรี ศรีคำภา นายกเทศมนตรีตำบลกุดชมภู พร้อมด้วยคณะผู้บริหารฯ ประชุมพนักงานประจำเดือน ตุลาคม เพื่อหารือข้อราชการต่างๆ วางแผนการปฏิบัติงานให้มีประสิทธิภาพมากยิ่งขึ้น เพื่ออำนวยความสะดวกให้กับพี่น้องประชาชน ณ ห้องประชุมเทศบาลตำบลกุดชมภู อำเภอ</a:t>
            </a:r>
            <a:r>
              <a:rPr lang="th-TH" sz="1800" b="0" i="0" dirty="0" err="1">
                <a:solidFill>
                  <a:srgbClr val="050505"/>
                </a:solidFill>
                <a:effectLst/>
                <a:latin typeface="TH SarabunPSK" panose="020B0500040200020003" pitchFamily="34" charset="-34"/>
                <a:cs typeface="TH SarabunPSK" panose="020B0500040200020003" pitchFamily="34" charset="-34"/>
              </a:rPr>
              <a:t>พิบู</a:t>
            </a:r>
            <a:r>
              <a:rPr lang="th-TH" sz="1800" b="0" i="0" dirty="0">
                <a:solidFill>
                  <a:srgbClr val="050505"/>
                </a:solidFill>
                <a:effectLst/>
                <a:latin typeface="TH SarabunPSK" panose="020B0500040200020003" pitchFamily="34" charset="-34"/>
                <a:cs typeface="TH SarabunPSK" panose="020B0500040200020003" pitchFamily="34" charset="-34"/>
              </a:rPr>
              <a:t>ลม</a:t>
            </a:r>
            <a:r>
              <a:rPr lang="th-TH" sz="1800" b="0" i="0" dirty="0" err="1">
                <a:solidFill>
                  <a:srgbClr val="050505"/>
                </a:solidFill>
                <a:effectLst/>
                <a:latin typeface="TH SarabunPSK" panose="020B0500040200020003" pitchFamily="34" charset="-34"/>
                <a:cs typeface="TH SarabunPSK" panose="020B0500040200020003" pitchFamily="34" charset="-34"/>
              </a:rPr>
              <a:t>ัง</a:t>
            </a:r>
            <a:r>
              <a:rPr lang="th-TH" sz="1800" b="0" i="0" dirty="0">
                <a:solidFill>
                  <a:srgbClr val="050505"/>
                </a:solidFill>
                <a:effectLst/>
                <a:latin typeface="TH SarabunPSK" panose="020B0500040200020003" pitchFamily="34" charset="-34"/>
                <a:cs typeface="TH SarabunPSK" panose="020B0500040200020003" pitchFamily="34" charset="-34"/>
              </a:rPr>
              <a:t>สาหาร</a:t>
            </a:r>
          </a:p>
          <a:p>
            <a:pPr algn="thaiDist"/>
            <a:r>
              <a:rPr lang="th-TH" sz="1800" b="0" i="0" dirty="0">
                <a:solidFill>
                  <a:srgbClr val="050505"/>
                </a:solidFill>
                <a:effectLst/>
                <a:latin typeface="TH SarabunPSK" panose="020B0500040200020003" pitchFamily="34" charset="-34"/>
                <a:cs typeface="TH SarabunPSK" panose="020B0500040200020003" pitchFamily="34" charset="-34"/>
              </a:rPr>
              <a:t>จังหวัดอุบลราชธานี</a:t>
            </a:r>
          </a:p>
          <a:p>
            <a:endParaRPr lang="th-TH" dirty="0"/>
          </a:p>
        </p:txBody>
      </p:sp>
      <p:pic>
        <p:nvPicPr>
          <p:cNvPr id="6" name="รูปภาพ 5">
            <a:extLst>
              <a:ext uri="{FF2B5EF4-FFF2-40B4-BE49-F238E27FC236}">
                <a16:creationId xmlns:a16="http://schemas.microsoft.com/office/drawing/2014/main" id="{11C28C6E-55B1-D786-B7DA-D2865E8C9D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117" y="4027560"/>
            <a:ext cx="2274405" cy="1705419"/>
          </a:xfrm>
          <a:prstGeom prst="rect">
            <a:avLst/>
          </a:prstGeom>
        </p:spPr>
      </p:pic>
      <p:pic>
        <p:nvPicPr>
          <p:cNvPr id="9" name="รูปภาพ 8">
            <a:extLst>
              <a:ext uri="{FF2B5EF4-FFF2-40B4-BE49-F238E27FC236}">
                <a16:creationId xmlns:a16="http://schemas.microsoft.com/office/drawing/2014/main" id="{F715321A-0B59-C9EA-404F-696BCD14A8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8830" y="4023370"/>
            <a:ext cx="2274405" cy="1705419"/>
          </a:xfrm>
          <a:prstGeom prst="rect">
            <a:avLst/>
          </a:prstGeom>
        </p:spPr>
      </p:pic>
      <p:pic>
        <p:nvPicPr>
          <p:cNvPr id="18" name="รูปภาพ 17">
            <a:extLst>
              <a:ext uri="{FF2B5EF4-FFF2-40B4-BE49-F238E27FC236}">
                <a16:creationId xmlns:a16="http://schemas.microsoft.com/office/drawing/2014/main" id="{42270813-66E8-ED92-B35E-7B16D9A81B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5269" y="4020901"/>
            <a:ext cx="2283285" cy="1712078"/>
          </a:xfrm>
          <a:prstGeom prst="rect">
            <a:avLst/>
          </a:prstGeom>
        </p:spPr>
      </p:pic>
      <p:pic>
        <p:nvPicPr>
          <p:cNvPr id="29" name="รูปภาพ 28">
            <a:extLst>
              <a:ext uri="{FF2B5EF4-FFF2-40B4-BE49-F238E27FC236}">
                <a16:creationId xmlns:a16="http://schemas.microsoft.com/office/drawing/2014/main" id="{37F0BCB1-2050-5A6E-F590-73EAB36236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117" y="7376807"/>
            <a:ext cx="2446524" cy="1600945"/>
          </a:xfrm>
          <a:prstGeom prst="rect">
            <a:avLst/>
          </a:prstGeom>
        </p:spPr>
      </p:pic>
      <p:pic>
        <p:nvPicPr>
          <p:cNvPr id="31" name="รูปภาพ 30">
            <a:extLst>
              <a:ext uri="{FF2B5EF4-FFF2-40B4-BE49-F238E27FC236}">
                <a16:creationId xmlns:a16="http://schemas.microsoft.com/office/drawing/2014/main" id="{EA465D75-7642-809A-80F3-D9EF46CA92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8336" y="7376807"/>
            <a:ext cx="2165050" cy="1623421"/>
          </a:xfrm>
          <a:prstGeom prst="rect">
            <a:avLst/>
          </a:prstGeom>
        </p:spPr>
      </p:pic>
      <p:pic>
        <p:nvPicPr>
          <p:cNvPr id="35" name="รูปภาพ 34">
            <a:extLst>
              <a:ext uri="{FF2B5EF4-FFF2-40B4-BE49-F238E27FC236}">
                <a16:creationId xmlns:a16="http://schemas.microsoft.com/office/drawing/2014/main" id="{4AC24533-9F6F-76C1-614F-F9C5AF80CC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22892" y="7397092"/>
            <a:ext cx="2165050" cy="1623421"/>
          </a:xfrm>
          <a:prstGeom prst="rect">
            <a:avLst/>
          </a:prstGeom>
        </p:spPr>
      </p:pic>
    </p:spTree>
    <p:extLst>
      <p:ext uri="{BB962C8B-B14F-4D97-AF65-F5344CB8AC3E}">
        <p14:creationId xmlns:p14="http://schemas.microsoft.com/office/powerpoint/2010/main" val="3432886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82951" y="2817018"/>
            <a:ext cx="7414647" cy="68747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 name="รูปภาพ 4">
            <a:extLst>
              <a:ext uri="{FF2B5EF4-FFF2-40B4-BE49-F238E27FC236}">
                <a16:creationId xmlns:a16="http://schemas.microsoft.com/office/drawing/2014/main" id="{26CFFE26-EE4E-48DC-9A92-C803CAD2C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 y="0"/>
            <a:ext cx="7558636" cy="10691813"/>
          </a:xfrm>
          <a:prstGeom prst="rect">
            <a:avLst/>
          </a:prstGeom>
        </p:spPr>
      </p:pic>
      <p:sp>
        <p:nvSpPr>
          <p:cNvPr id="12" name="กล่องข้อความ 11">
            <a:extLst>
              <a:ext uri="{FF2B5EF4-FFF2-40B4-BE49-F238E27FC236}">
                <a16:creationId xmlns:a16="http://schemas.microsoft.com/office/drawing/2014/main" id="{D3AE4EEA-94F4-4D8A-A9BB-0DA735EAEE28}"/>
              </a:ext>
            </a:extLst>
          </p:cNvPr>
          <p:cNvSpPr txBox="1"/>
          <p:nvPr/>
        </p:nvSpPr>
        <p:spPr>
          <a:xfrm>
            <a:off x="1666017" y="364931"/>
            <a:ext cx="5783956" cy="1200329"/>
          </a:xfrm>
          <a:prstGeom prst="rect">
            <a:avLst/>
          </a:prstGeom>
          <a:noFill/>
        </p:spPr>
        <p:txBody>
          <a:bodyPr wrap="none" rtlCol="0">
            <a:spAutoFit/>
          </a:bodyPr>
          <a:lstStyle/>
          <a:p>
            <a:pPr algn="r"/>
            <a:r>
              <a:rPr lang="th-TH" sz="5500" dirty="0">
                <a:solidFill>
                  <a:srgbClr val="664319"/>
                </a:solidFill>
                <a:latin typeface="Mitr" panose="00000500000000000000" pitchFamily="2" charset="-34"/>
                <a:cs typeface="Mitr" panose="00000500000000000000" pitchFamily="2" charset="-34"/>
              </a:rPr>
              <a:t>จดหมายข่าว</a:t>
            </a:r>
            <a:endParaRPr lang="en-US" sz="5500" dirty="0">
              <a:solidFill>
                <a:srgbClr val="664319"/>
              </a:solidFill>
              <a:latin typeface="Mitr" panose="00000500000000000000" pitchFamily="2" charset="-34"/>
              <a:cs typeface="Mitr" panose="00000500000000000000" pitchFamily="2" charset="-34"/>
            </a:endParaRPr>
          </a:p>
          <a:p>
            <a:pPr algn="r"/>
            <a:r>
              <a:rPr lang="th-TH" sz="1700" dirty="0">
                <a:solidFill>
                  <a:srgbClr val="664319"/>
                </a:solidFill>
                <a:latin typeface="Mitr" panose="00000500000000000000" pitchFamily="2" charset="-34"/>
                <a:cs typeface="Mitr" panose="00000500000000000000" pitchFamily="2" charset="-34"/>
              </a:rPr>
              <a:t>เทศบาลตำบลกุด</a:t>
            </a:r>
            <a:r>
              <a:rPr lang="th-TH" sz="1700" dirty="0" err="1">
                <a:solidFill>
                  <a:srgbClr val="664319"/>
                </a:solidFill>
                <a:latin typeface="Mitr" panose="00000500000000000000" pitchFamily="2" charset="-34"/>
                <a:cs typeface="Mitr" panose="00000500000000000000" pitchFamily="2" charset="-34"/>
              </a:rPr>
              <a:t>ชมภู</a:t>
            </a:r>
            <a:r>
              <a:rPr lang="th-TH" sz="1700" dirty="0">
                <a:solidFill>
                  <a:srgbClr val="664319"/>
                </a:solidFill>
                <a:latin typeface="Mitr" panose="00000500000000000000" pitchFamily="2" charset="-34"/>
                <a:cs typeface="Mitr" panose="00000500000000000000" pitchFamily="2" charset="-34"/>
              </a:rPr>
              <a:t> อำเภอ</a:t>
            </a:r>
            <a:r>
              <a:rPr lang="th-TH" sz="1700" dirty="0" err="1">
                <a:solidFill>
                  <a:srgbClr val="664319"/>
                </a:solidFill>
                <a:latin typeface="Mitr" panose="00000500000000000000" pitchFamily="2" charset="-34"/>
                <a:cs typeface="Mitr" panose="00000500000000000000" pitchFamily="2" charset="-34"/>
              </a:rPr>
              <a:t>พิบูลมัง</a:t>
            </a:r>
            <a:r>
              <a:rPr lang="th-TH" sz="1700" dirty="0">
                <a:solidFill>
                  <a:srgbClr val="664319"/>
                </a:solidFill>
                <a:latin typeface="Mitr" panose="00000500000000000000" pitchFamily="2" charset="-34"/>
                <a:cs typeface="Mitr" panose="00000500000000000000" pitchFamily="2" charset="-34"/>
              </a:rPr>
              <a:t>สาหาร จังหวัดอุบลราชธานี</a:t>
            </a:r>
          </a:p>
        </p:txBody>
      </p:sp>
      <p:sp>
        <p:nvSpPr>
          <p:cNvPr id="13" name="กล่องข้อความ 12">
            <a:extLst>
              <a:ext uri="{FF2B5EF4-FFF2-40B4-BE49-F238E27FC236}">
                <a16:creationId xmlns:a16="http://schemas.microsoft.com/office/drawing/2014/main" id="{87648A3C-0319-45D4-9025-15FA320BB965}"/>
              </a:ext>
            </a:extLst>
          </p:cNvPr>
          <p:cNvSpPr txBox="1"/>
          <p:nvPr/>
        </p:nvSpPr>
        <p:spPr>
          <a:xfrm>
            <a:off x="71828" y="2185584"/>
            <a:ext cx="3429144" cy="369332"/>
          </a:xfrm>
          <a:prstGeom prst="rect">
            <a:avLst/>
          </a:prstGeom>
          <a:noFill/>
        </p:spPr>
        <p:txBody>
          <a:bodyPr wrap="none" rtlCol="0">
            <a:spAutoFit/>
          </a:bodyPr>
          <a:lstStyle/>
          <a:p>
            <a:r>
              <a:rPr lang="th-TH" sz="1800" b="1" dirty="0">
                <a:solidFill>
                  <a:schemeClr val="bg1"/>
                </a:solidFill>
                <a:latin typeface="Mitr ExtraLight" panose="00000300000000000000" pitchFamily="2" charset="-34"/>
                <a:cs typeface="Mitr ExtraLight" panose="00000300000000000000" pitchFamily="2" charset="-34"/>
              </a:rPr>
              <a:t>ฉบับที่ 10 เดือนตุลาคม พ.ศ.2566</a:t>
            </a:r>
            <a:endParaRPr lang="en-US" sz="1800" b="1" dirty="0">
              <a:solidFill>
                <a:schemeClr val="bg1"/>
              </a:solidFill>
              <a:latin typeface="Mitr ExtraLight" panose="00000300000000000000" pitchFamily="2" charset="-34"/>
              <a:cs typeface="Mitr ExtraLight" panose="00000300000000000000" pitchFamily="2" charset="-34"/>
            </a:endParaRPr>
          </a:p>
        </p:txBody>
      </p:sp>
      <p:sp>
        <p:nvSpPr>
          <p:cNvPr id="14" name="กล่องข้อความ 13">
            <a:extLst>
              <a:ext uri="{FF2B5EF4-FFF2-40B4-BE49-F238E27FC236}">
                <a16:creationId xmlns:a16="http://schemas.microsoft.com/office/drawing/2014/main" id="{B7D4F8A7-38C2-45A3-B7A8-F248BD3E307B}"/>
              </a:ext>
            </a:extLst>
          </p:cNvPr>
          <p:cNvSpPr txBox="1"/>
          <p:nvPr/>
        </p:nvSpPr>
        <p:spPr>
          <a:xfrm>
            <a:off x="77086" y="10129579"/>
            <a:ext cx="7170553" cy="369332"/>
          </a:xfrm>
          <a:prstGeom prst="rect">
            <a:avLst/>
          </a:prstGeom>
          <a:noFill/>
        </p:spPr>
        <p:txBody>
          <a:bodyPr wrap="none" rtlCol="0">
            <a:spAutoFit/>
          </a:bodyPr>
          <a:lstStyle/>
          <a:p>
            <a:pPr algn="ctr"/>
            <a:r>
              <a:rPr lang="th-TH" sz="1800" dirty="0">
                <a:solidFill>
                  <a:schemeClr val="bg1"/>
                </a:solidFill>
                <a:latin typeface="Mitr Light" panose="00000400000000000000" pitchFamily="2" charset="-34"/>
                <a:cs typeface="Mitr Light" panose="00000400000000000000" pitchFamily="2" charset="-34"/>
              </a:rPr>
              <a:t>สำนักปลัดเทศบาล ฝ่ายอำนวยการ งานประชาสัมพันธ์ เทศบาลตำบลกุด</a:t>
            </a:r>
            <a:r>
              <a:rPr lang="th-TH" sz="1800" dirty="0" err="1">
                <a:solidFill>
                  <a:schemeClr val="bg1"/>
                </a:solidFill>
                <a:latin typeface="Mitr Light" panose="00000400000000000000" pitchFamily="2" charset="-34"/>
                <a:cs typeface="Mitr Light" panose="00000400000000000000" pitchFamily="2" charset="-34"/>
              </a:rPr>
              <a:t>ชมภู</a:t>
            </a:r>
            <a:endParaRPr lang="en-US" sz="1800" dirty="0">
              <a:solidFill>
                <a:schemeClr val="bg1"/>
              </a:solidFill>
              <a:latin typeface="Mitr Light" panose="00000400000000000000" pitchFamily="2" charset="-34"/>
              <a:cs typeface="Mitr Light" panose="00000400000000000000" pitchFamily="2" charset="-34"/>
            </a:endParaRPr>
          </a:p>
        </p:txBody>
      </p:sp>
      <p:pic>
        <p:nvPicPr>
          <p:cNvPr id="10" name="รูปภาพ 9" descr="รูปภาพประกอบด้วย สีอ่อน&#10;&#10;คำอธิบายที่สร้างโดยอัตโนมัติ">
            <a:extLst>
              <a:ext uri="{FF2B5EF4-FFF2-40B4-BE49-F238E27FC236}">
                <a16:creationId xmlns:a16="http://schemas.microsoft.com/office/drawing/2014/main" id="{4DD28CD9-9864-4BA2-ABAC-A21A3944CCC4}"/>
              </a:ext>
            </a:extLst>
          </p:cNvPr>
          <p:cNvPicPr>
            <a:picLocks noChangeAspect="1"/>
          </p:cNvPicPr>
          <p:nvPr/>
        </p:nvPicPr>
        <p:blipFill rotWithShape="1">
          <a:blip r:embed="rId3">
            <a:extLst>
              <a:ext uri="{28A0092B-C50C-407E-A947-70E740481C1C}">
                <a14:useLocalDpi xmlns:a14="http://schemas.microsoft.com/office/drawing/2010/main" val="0"/>
              </a:ext>
            </a:extLst>
          </a:blip>
          <a:srcRect l="9980" t="3396" r="73745" b="84316"/>
          <a:stretch/>
        </p:blipFill>
        <p:spPr>
          <a:xfrm>
            <a:off x="0" y="-146068"/>
            <a:ext cx="2067256" cy="2206939"/>
          </a:xfrm>
          <a:prstGeom prst="rect">
            <a:avLst/>
          </a:prstGeom>
        </p:spPr>
      </p:pic>
      <p:pic>
        <p:nvPicPr>
          <p:cNvPr id="16" name="Picture 2" descr="D:\Back up 06.03.2562\งานต่าย\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330" y="101857"/>
            <a:ext cx="1713642" cy="17136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n7 Pro\Desktop\งานปชส\รูป\83414741_197437661380388_162669853957475532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4225" y="9467849"/>
            <a:ext cx="638339" cy="6383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n7 Pro\Desktop\งานปชส\รูป\83177025_162648065033514_7749989999952527360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6861" y="9458324"/>
            <a:ext cx="638339" cy="638339"/>
          </a:xfrm>
          <a:prstGeom prst="rect">
            <a:avLst/>
          </a:prstGeom>
          <a:noFill/>
          <a:extLst>
            <a:ext uri="{909E8E84-426E-40DD-AFC4-6F175D3DCCD1}">
              <a14:hiddenFill xmlns:a14="http://schemas.microsoft.com/office/drawing/2010/main">
                <a:solidFill>
                  <a:srgbClr val="FFFFFF"/>
                </a:solidFill>
              </a14:hiddenFill>
            </a:ext>
          </a:extLst>
        </p:spPr>
      </p:pic>
      <p:sp>
        <p:nvSpPr>
          <p:cNvPr id="17" name="สี่เหลี่ยมผืนผ้า 16"/>
          <p:cNvSpPr/>
          <p:nvPr/>
        </p:nvSpPr>
        <p:spPr>
          <a:xfrm>
            <a:off x="35326" y="2790125"/>
            <a:ext cx="7513393" cy="923330"/>
          </a:xfrm>
          <a:prstGeom prst="rect">
            <a:avLst/>
          </a:prstGeom>
        </p:spPr>
        <p:txBody>
          <a:bodyPr wrap="square">
            <a:spAutoFit/>
          </a:bodyPr>
          <a:lstStyle/>
          <a:p>
            <a:pPr algn="thaiDist"/>
            <a:r>
              <a:rPr lang="th-TH" sz="1800" b="0" i="0" dirty="0">
                <a:solidFill>
                  <a:srgbClr val="050505"/>
                </a:solidFill>
                <a:effectLst/>
                <a:latin typeface="TH SarabunPSK" panose="020B0500040200020003" pitchFamily="34" charset="-34"/>
                <a:cs typeface="TH SarabunPSK" panose="020B0500040200020003" pitchFamily="34" charset="-34"/>
              </a:rPr>
              <a:t>วันที่ 10 ตุลาคม พ.ศ. 2566 เวลา 09.00 น. งานไฟฟ้า กองช่าง เทศบาลตำบลกุดชมภู ออกซ่อมแซมไฟฟ้าส่องสว่าง หมู่ 1 บ้านยอดดอนชี หมู่ 4 บ้านหินสูง หมู่ 6 บ้านหินลาด และหมู่ 18 บ้านโนนโพธิ์ ตำบลกุดชมภู อำเภอ</a:t>
            </a:r>
            <a:r>
              <a:rPr lang="th-TH" sz="1800" b="0" i="0" dirty="0" err="1">
                <a:solidFill>
                  <a:srgbClr val="050505"/>
                </a:solidFill>
                <a:effectLst/>
                <a:latin typeface="TH SarabunPSK" panose="020B0500040200020003" pitchFamily="34" charset="-34"/>
                <a:cs typeface="TH SarabunPSK" panose="020B0500040200020003" pitchFamily="34" charset="-34"/>
              </a:rPr>
              <a:t>พิบู</a:t>
            </a:r>
            <a:r>
              <a:rPr lang="th-TH" sz="1800" b="0" i="0" dirty="0">
                <a:solidFill>
                  <a:srgbClr val="050505"/>
                </a:solidFill>
                <a:effectLst/>
                <a:latin typeface="TH SarabunPSK" panose="020B0500040200020003" pitchFamily="34" charset="-34"/>
                <a:cs typeface="TH SarabunPSK" panose="020B0500040200020003" pitchFamily="34" charset="-34"/>
              </a:rPr>
              <a:t>ลม</a:t>
            </a:r>
            <a:r>
              <a:rPr lang="th-TH" sz="1800" b="0" i="0" dirty="0" err="1">
                <a:solidFill>
                  <a:srgbClr val="050505"/>
                </a:solidFill>
                <a:effectLst/>
                <a:latin typeface="TH SarabunPSK" panose="020B0500040200020003" pitchFamily="34" charset="-34"/>
                <a:cs typeface="TH SarabunPSK" panose="020B0500040200020003" pitchFamily="34" charset="-34"/>
              </a:rPr>
              <a:t>ัง</a:t>
            </a:r>
            <a:r>
              <a:rPr lang="th-TH" sz="1800" b="0" i="0" dirty="0">
                <a:solidFill>
                  <a:srgbClr val="050505"/>
                </a:solidFill>
                <a:effectLst/>
                <a:latin typeface="TH SarabunPSK" panose="020B0500040200020003" pitchFamily="34" charset="-34"/>
                <a:cs typeface="TH SarabunPSK" panose="020B0500040200020003" pitchFamily="34" charset="-34"/>
              </a:rPr>
              <a:t>สาหาร </a:t>
            </a:r>
          </a:p>
          <a:p>
            <a:pPr algn="thaiDist"/>
            <a:r>
              <a:rPr lang="th-TH" sz="1800" b="0" i="0" dirty="0">
                <a:solidFill>
                  <a:srgbClr val="050505"/>
                </a:solidFill>
                <a:effectLst/>
                <a:latin typeface="TH SarabunPSK" panose="020B0500040200020003" pitchFamily="34" charset="-34"/>
                <a:cs typeface="TH SarabunPSK" panose="020B0500040200020003" pitchFamily="34" charset="-34"/>
              </a:rPr>
              <a:t>จังหวัดอุบลราชธานี</a:t>
            </a:r>
          </a:p>
        </p:txBody>
      </p:sp>
      <p:sp>
        <p:nvSpPr>
          <p:cNvPr id="19" name="กล่องข้อความ 18">
            <a:extLst>
              <a:ext uri="{FF2B5EF4-FFF2-40B4-BE49-F238E27FC236}">
                <a16:creationId xmlns:a16="http://schemas.microsoft.com/office/drawing/2014/main" id="{98E307B0-BA6C-B291-4F2B-951E7FB3AB1F}"/>
              </a:ext>
            </a:extLst>
          </p:cNvPr>
          <p:cNvSpPr txBox="1"/>
          <p:nvPr/>
        </p:nvSpPr>
        <p:spPr>
          <a:xfrm>
            <a:off x="-9917" y="5770539"/>
            <a:ext cx="7558636" cy="923330"/>
          </a:xfrm>
          <a:prstGeom prst="rect">
            <a:avLst/>
          </a:prstGeom>
          <a:noFill/>
        </p:spPr>
        <p:txBody>
          <a:bodyPr wrap="square" rtlCol="0">
            <a:spAutoFit/>
          </a:bodyPr>
          <a:lstStyle/>
          <a:p>
            <a:pPr algn="thaiDist"/>
            <a:r>
              <a:rPr lang="th-TH" sz="1800" b="0" i="0" dirty="0">
                <a:solidFill>
                  <a:srgbClr val="050505"/>
                </a:solidFill>
                <a:effectLst/>
                <a:latin typeface="TH SarabunPSK" panose="020B0500040200020003" pitchFamily="34" charset="-34"/>
                <a:cs typeface="TH SarabunPSK" panose="020B0500040200020003" pitchFamily="34" charset="-34"/>
              </a:rPr>
              <a:t>วันที่ 13 ตุลาคม 2566 เวลา 07.00 น. นายยงยุต</a:t>
            </a:r>
            <a:r>
              <a:rPr lang="th-TH" sz="1800" b="0" i="0" dirty="0" err="1">
                <a:solidFill>
                  <a:srgbClr val="050505"/>
                </a:solidFill>
                <a:effectLst/>
                <a:latin typeface="TH SarabunPSK" panose="020B0500040200020003" pitchFamily="34" charset="-34"/>
                <a:cs typeface="TH SarabunPSK" panose="020B0500040200020003" pitchFamily="34" charset="-34"/>
              </a:rPr>
              <a:t>ย์</a:t>
            </a:r>
            <a:r>
              <a:rPr lang="th-TH" sz="1800" b="0" i="0" dirty="0">
                <a:solidFill>
                  <a:srgbClr val="050505"/>
                </a:solidFill>
                <a:effectLst/>
                <a:latin typeface="TH SarabunPSK" panose="020B0500040200020003" pitchFamily="34" charset="-34"/>
                <a:cs typeface="TH SarabunPSK" panose="020B0500040200020003" pitchFamily="34" charset="-34"/>
              </a:rPr>
              <a:t> คำก้อน รองนายกเทศมนตรีตำบลกุดชมภู พร้อมด้วยพนักงาน เจ้าหน้าที่เทศบาลตำบลกุดชมภู ร่วมพิธีสวดพระพุทธมนต์และทำบุญตักบาตรถวายพระราชกุศล เนื่องในวันนวมินทรมหาราช 13 ตุลา </a:t>
            </a:r>
          </a:p>
          <a:p>
            <a:pPr algn="thaiDist"/>
            <a:r>
              <a:rPr lang="th-TH" sz="1800" b="0" i="0" dirty="0">
                <a:solidFill>
                  <a:srgbClr val="050505"/>
                </a:solidFill>
                <a:effectLst/>
                <a:latin typeface="TH SarabunPSK" panose="020B0500040200020003" pitchFamily="34" charset="-34"/>
                <a:cs typeface="TH SarabunPSK" panose="020B0500040200020003" pitchFamily="34" charset="-34"/>
              </a:rPr>
              <a:t>ณ หอประชุมอำเภอ</a:t>
            </a:r>
            <a:r>
              <a:rPr lang="th-TH" sz="1800" b="0" i="0" dirty="0" err="1">
                <a:solidFill>
                  <a:srgbClr val="050505"/>
                </a:solidFill>
                <a:effectLst/>
                <a:latin typeface="TH SarabunPSK" panose="020B0500040200020003" pitchFamily="34" charset="-34"/>
                <a:cs typeface="TH SarabunPSK" panose="020B0500040200020003" pitchFamily="34" charset="-34"/>
              </a:rPr>
              <a:t>พิบู</a:t>
            </a:r>
            <a:r>
              <a:rPr lang="th-TH" sz="1800" b="0" i="0" dirty="0">
                <a:solidFill>
                  <a:srgbClr val="050505"/>
                </a:solidFill>
                <a:effectLst/>
                <a:latin typeface="TH SarabunPSK" panose="020B0500040200020003" pitchFamily="34" charset="-34"/>
                <a:cs typeface="TH SarabunPSK" panose="020B0500040200020003" pitchFamily="34" charset="-34"/>
              </a:rPr>
              <a:t>ลม</a:t>
            </a:r>
            <a:r>
              <a:rPr lang="th-TH" sz="1800" b="0" i="0" dirty="0" err="1">
                <a:solidFill>
                  <a:srgbClr val="050505"/>
                </a:solidFill>
                <a:effectLst/>
                <a:latin typeface="TH SarabunPSK" panose="020B0500040200020003" pitchFamily="34" charset="-34"/>
                <a:cs typeface="TH SarabunPSK" panose="020B0500040200020003" pitchFamily="34" charset="-34"/>
              </a:rPr>
              <a:t>ัง</a:t>
            </a:r>
            <a:r>
              <a:rPr lang="th-TH" sz="1800" b="0" i="0" dirty="0">
                <a:solidFill>
                  <a:srgbClr val="050505"/>
                </a:solidFill>
                <a:effectLst/>
                <a:latin typeface="TH SarabunPSK" panose="020B0500040200020003" pitchFamily="34" charset="-34"/>
                <a:cs typeface="TH SarabunPSK" panose="020B0500040200020003" pitchFamily="34" charset="-34"/>
              </a:rPr>
              <a:t>สาหาร อำเภอ</a:t>
            </a:r>
            <a:r>
              <a:rPr lang="th-TH" sz="1800" b="0" i="0" dirty="0" err="1">
                <a:solidFill>
                  <a:srgbClr val="050505"/>
                </a:solidFill>
                <a:effectLst/>
                <a:latin typeface="TH SarabunPSK" panose="020B0500040200020003" pitchFamily="34" charset="-34"/>
                <a:cs typeface="TH SarabunPSK" panose="020B0500040200020003" pitchFamily="34" charset="-34"/>
              </a:rPr>
              <a:t>พิบู</a:t>
            </a:r>
            <a:r>
              <a:rPr lang="th-TH" sz="1800" b="0" i="0" dirty="0">
                <a:solidFill>
                  <a:srgbClr val="050505"/>
                </a:solidFill>
                <a:effectLst/>
                <a:latin typeface="TH SarabunPSK" panose="020B0500040200020003" pitchFamily="34" charset="-34"/>
                <a:cs typeface="TH SarabunPSK" panose="020B0500040200020003" pitchFamily="34" charset="-34"/>
              </a:rPr>
              <a:t>ลม</a:t>
            </a:r>
            <a:r>
              <a:rPr lang="th-TH" sz="1800" b="0" i="0" dirty="0" err="1">
                <a:solidFill>
                  <a:srgbClr val="050505"/>
                </a:solidFill>
                <a:effectLst/>
                <a:latin typeface="TH SarabunPSK" panose="020B0500040200020003" pitchFamily="34" charset="-34"/>
                <a:cs typeface="TH SarabunPSK" panose="020B0500040200020003" pitchFamily="34" charset="-34"/>
              </a:rPr>
              <a:t>ัง</a:t>
            </a:r>
            <a:r>
              <a:rPr lang="th-TH" sz="1800" b="0" i="0" dirty="0">
                <a:solidFill>
                  <a:srgbClr val="050505"/>
                </a:solidFill>
                <a:effectLst/>
                <a:latin typeface="TH SarabunPSK" panose="020B0500040200020003" pitchFamily="34" charset="-34"/>
                <a:cs typeface="TH SarabunPSK" panose="020B0500040200020003" pitchFamily="34" charset="-34"/>
              </a:rPr>
              <a:t>สาหาร จังหวัดอุบลราชธานี</a:t>
            </a:r>
            <a:endParaRPr lang="th-TH" sz="1800" dirty="0">
              <a:latin typeface="TH SarabunPSK" panose="020B0500040200020003" pitchFamily="34" charset="-34"/>
              <a:cs typeface="TH SarabunPSK" panose="020B0500040200020003" pitchFamily="34" charset="-34"/>
            </a:endParaRPr>
          </a:p>
        </p:txBody>
      </p:sp>
      <p:pic>
        <p:nvPicPr>
          <p:cNvPr id="4" name="รูปภาพ 3">
            <a:extLst>
              <a:ext uri="{FF2B5EF4-FFF2-40B4-BE49-F238E27FC236}">
                <a16:creationId xmlns:a16="http://schemas.microsoft.com/office/drawing/2014/main" id="{837511C8-9AD3-AA6F-6193-537579F241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407" y="3679682"/>
            <a:ext cx="1555304" cy="2073271"/>
          </a:xfrm>
          <a:prstGeom prst="rect">
            <a:avLst/>
          </a:prstGeom>
        </p:spPr>
      </p:pic>
      <p:pic>
        <p:nvPicPr>
          <p:cNvPr id="8" name="รูปภาพ 7">
            <a:extLst>
              <a:ext uri="{FF2B5EF4-FFF2-40B4-BE49-F238E27FC236}">
                <a16:creationId xmlns:a16="http://schemas.microsoft.com/office/drawing/2014/main" id="{6FA5E7A3-75D8-432E-9513-2A4B944778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7256" y="3680203"/>
            <a:ext cx="1631441" cy="2072750"/>
          </a:xfrm>
          <a:prstGeom prst="rect">
            <a:avLst/>
          </a:prstGeom>
        </p:spPr>
      </p:pic>
      <p:pic>
        <p:nvPicPr>
          <p:cNvPr id="15" name="รูปภาพ 14">
            <a:extLst>
              <a:ext uri="{FF2B5EF4-FFF2-40B4-BE49-F238E27FC236}">
                <a16:creationId xmlns:a16="http://schemas.microsoft.com/office/drawing/2014/main" id="{D5526F50-BA40-AC58-13D7-4BCC990D9D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0460" y="3673878"/>
            <a:ext cx="1555304" cy="2073271"/>
          </a:xfrm>
          <a:prstGeom prst="rect">
            <a:avLst/>
          </a:prstGeom>
        </p:spPr>
      </p:pic>
      <p:pic>
        <p:nvPicPr>
          <p:cNvPr id="21" name="รูปภาพ 20">
            <a:extLst>
              <a:ext uri="{FF2B5EF4-FFF2-40B4-BE49-F238E27FC236}">
                <a16:creationId xmlns:a16="http://schemas.microsoft.com/office/drawing/2014/main" id="{2B16256A-575D-EF2B-5A3A-868FA50140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7509" y="3673878"/>
            <a:ext cx="1555304" cy="2073270"/>
          </a:xfrm>
          <a:prstGeom prst="rect">
            <a:avLst/>
          </a:prstGeom>
        </p:spPr>
      </p:pic>
      <p:pic>
        <p:nvPicPr>
          <p:cNvPr id="23" name="รูปภาพ 22">
            <a:extLst>
              <a:ext uri="{FF2B5EF4-FFF2-40B4-BE49-F238E27FC236}">
                <a16:creationId xmlns:a16="http://schemas.microsoft.com/office/drawing/2014/main" id="{34CA61FE-5CF6-3348-299E-A7B5153599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461" y="6711455"/>
            <a:ext cx="2233352" cy="1384581"/>
          </a:xfrm>
          <a:prstGeom prst="rect">
            <a:avLst/>
          </a:prstGeom>
        </p:spPr>
      </p:pic>
      <p:pic>
        <p:nvPicPr>
          <p:cNvPr id="25" name="รูปภาพ 24">
            <a:extLst>
              <a:ext uri="{FF2B5EF4-FFF2-40B4-BE49-F238E27FC236}">
                <a16:creationId xmlns:a16="http://schemas.microsoft.com/office/drawing/2014/main" id="{8A86F349-FCE6-21C4-82F8-BDB3084D41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3667" y="6711454"/>
            <a:ext cx="2154914" cy="1384581"/>
          </a:xfrm>
          <a:prstGeom prst="rect">
            <a:avLst/>
          </a:prstGeom>
        </p:spPr>
      </p:pic>
      <p:pic>
        <p:nvPicPr>
          <p:cNvPr id="27" name="รูปภาพ 26">
            <a:extLst>
              <a:ext uri="{FF2B5EF4-FFF2-40B4-BE49-F238E27FC236}">
                <a16:creationId xmlns:a16="http://schemas.microsoft.com/office/drawing/2014/main" id="{F6AFD0A3-8F1B-5E1D-62F9-8626C9380B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22505" y="6700410"/>
            <a:ext cx="2392696" cy="1395625"/>
          </a:xfrm>
          <a:prstGeom prst="rect">
            <a:avLst/>
          </a:prstGeom>
        </p:spPr>
      </p:pic>
      <p:pic>
        <p:nvPicPr>
          <p:cNvPr id="30" name="รูปภาพ 29">
            <a:extLst>
              <a:ext uri="{FF2B5EF4-FFF2-40B4-BE49-F238E27FC236}">
                <a16:creationId xmlns:a16="http://schemas.microsoft.com/office/drawing/2014/main" id="{C0C11872-99BA-AF7E-B969-D7B65100CC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5461" y="8233302"/>
            <a:ext cx="2233352" cy="1221262"/>
          </a:xfrm>
          <a:prstGeom prst="rect">
            <a:avLst/>
          </a:prstGeom>
        </p:spPr>
      </p:pic>
      <p:pic>
        <p:nvPicPr>
          <p:cNvPr id="33" name="รูปภาพ 32">
            <a:extLst>
              <a:ext uri="{FF2B5EF4-FFF2-40B4-BE49-F238E27FC236}">
                <a16:creationId xmlns:a16="http://schemas.microsoft.com/office/drawing/2014/main" id="{71F96FEB-F0F9-2256-ABC6-E0D4E74831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71546" y="8242103"/>
            <a:ext cx="2177856" cy="1212461"/>
          </a:xfrm>
          <a:prstGeom prst="rect">
            <a:avLst/>
          </a:prstGeom>
        </p:spPr>
      </p:pic>
    </p:spTree>
    <p:extLst>
      <p:ext uri="{BB962C8B-B14F-4D97-AF65-F5344CB8AC3E}">
        <p14:creationId xmlns:p14="http://schemas.microsoft.com/office/powerpoint/2010/main" val="4188016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82951" y="2817018"/>
            <a:ext cx="7414647" cy="68747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 name="รูปภาพ 4">
            <a:extLst>
              <a:ext uri="{FF2B5EF4-FFF2-40B4-BE49-F238E27FC236}">
                <a16:creationId xmlns:a16="http://schemas.microsoft.com/office/drawing/2014/main" id="{26CFFE26-EE4E-48DC-9A92-C803CAD2C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 y="0"/>
            <a:ext cx="7558636" cy="10691813"/>
          </a:xfrm>
          <a:prstGeom prst="rect">
            <a:avLst/>
          </a:prstGeom>
        </p:spPr>
      </p:pic>
      <p:sp>
        <p:nvSpPr>
          <p:cNvPr id="12" name="กล่องข้อความ 11">
            <a:extLst>
              <a:ext uri="{FF2B5EF4-FFF2-40B4-BE49-F238E27FC236}">
                <a16:creationId xmlns:a16="http://schemas.microsoft.com/office/drawing/2014/main" id="{D3AE4EEA-94F4-4D8A-A9BB-0DA735EAEE28}"/>
              </a:ext>
            </a:extLst>
          </p:cNvPr>
          <p:cNvSpPr txBox="1"/>
          <p:nvPr/>
        </p:nvSpPr>
        <p:spPr>
          <a:xfrm>
            <a:off x="1666017" y="364931"/>
            <a:ext cx="5783956" cy="1200329"/>
          </a:xfrm>
          <a:prstGeom prst="rect">
            <a:avLst/>
          </a:prstGeom>
          <a:noFill/>
        </p:spPr>
        <p:txBody>
          <a:bodyPr wrap="none" rtlCol="0">
            <a:spAutoFit/>
          </a:bodyPr>
          <a:lstStyle/>
          <a:p>
            <a:pPr algn="r"/>
            <a:r>
              <a:rPr lang="th-TH" sz="5500" dirty="0">
                <a:solidFill>
                  <a:srgbClr val="664319"/>
                </a:solidFill>
                <a:latin typeface="Mitr" panose="00000500000000000000" pitchFamily="2" charset="-34"/>
                <a:cs typeface="Mitr" panose="00000500000000000000" pitchFamily="2" charset="-34"/>
              </a:rPr>
              <a:t>จดหมายข่าว</a:t>
            </a:r>
            <a:endParaRPr lang="en-US" sz="5500" dirty="0">
              <a:solidFill>
                <a:srgbClr val="664319"/>
              </a:solidFill>
              <a:latin typeface="Mitr" panose="00000500000000000000" pitchFamily="2" charset="-34"/>
              <a:cs typeface="Mitr" panose="00000500000000000000" pitchFamily="2" charset="-34"/>
            </a:endParaRPr>
          </a:p>
          <a:p>
            <a:pPr algn="r"/>
            <a:r>
              <a:rPr lang="th-TH" sz="1700" dirty="0">
                <a:solidFill>
                  <a:srgbClr val="664319"/>
                </a:solidFill>
                <a:latin typeface="Mitr" panose="00000500000000000000" pitchFamily="2" charset="-34"/>
                <a:cs typeface="Mitr" panose="00000500000000000000" pitchFamily="2" charset="-34"/>
              </a:rPr>
              <a:t>เทศบาลตำบลกุด</a:t>
            </a:r>
            <a:r>
              <a:rPr lang="th-TH" sz="1700" dirty="0" err="1">
                <a:solidFill>
                  <a:srgbClr val="664319"/>
                </a:solidFill>
                <a:latin typeface="Mitr" panose="00000500000000000000" pitchFamily="2" charset="-34"/>
                <a:cs typeface="Mitr" panose="00000500000000000000" pitchFamily="2" charset="-34"/>
              </a:rPr>
              <a:t>ชมภู</a:t>
            </a:r>
            <a:r>
              <a:rPr lang="th-TH" sz="1700" dirty="0">
                <a:solidFill>
                  <a:srgbClr val="664319"/>
                </a:solidFill>
                <a:latin typeface="Mitr" panose="00000500000000000000" pitchFamily="2" charset="-34"/>
                <a:cs typeface="Mitr" panose="00000500000000000000" pitchFamily="2" charset="-34"/>
              </a:rPr>
              <a:t> อำเภอ</a:t>
            </a:r>
            <a:r>
              <a:rPr lang="th-TH" sz="1700" dirty="0" err="1">
                <a:solidFill>
                  <a:srgbClr val="664319"/>
                </a:solidFill>
                <a:latin typeface="Mitr" panose="00000500000000000000" pitchFamily="2" charset="-34"/>
                <a:cs typeface="Mitr" panose="00000500000000000000" pitchFamily="2" charset="-34"/>
              </a:rPr>
              <a:t>พิบูลมัง</a:t>
            </a:r>
            <a:r>
              <a:rPr lang="th-TH" sz="1700" dirty="0">
                <a:solidFill>
                  <a:srgbClr val="664319"/>
                </a:solidFill>
                <a:latin typeface="Mitr" panose="00000500000000000000" pitchFamily="2" charset="-34"/>
                <a:cs typeface="Mitr" panose="00000500000000000000" pitchFamily="2" charset="-34"/>
              </a:rPr>
              <a:t>สาหาร จังหวัดอุบลราชธานี</a:t>
            </a:r>
          </a:p>
        </p:txBody>
      </p:sp>
      <p:sp>
        <p:nvSpPr>
          <p:cNvPr id="13" name="กล่องข้อความ 12">
            <a:extLst>
              <a:ext uri="{FF2B5EF4-FFF2-40B4-BE49-F238E27FC236}">
                <a16:creationId xmlns:a16="http://schemas.microsoft.com/office/drawing/2014/main" id="{87648A3C-0319-45D4-9025-15FA320BB965}"/>
              </a:ext>
            </a:extLst>
          </p:cNvPr>
          <p:cNvSpPr txBox="1"/>
          <p:nvPr/>
        </p:nvSpPr>
        <p:spPr>
          <a:xfrm>
            <a:off x="71828" y="2185584"/>
            <a:ext cx="3429144" cy="369332"/>
          </a:xfrm>
          <a:prstGeom prst="rect">
            <a:avLst/>
          </a:prstGeom>
          <a:noFill/>
        </p:spPr>
        <p:txBody>
          <a:bodyPr wrap="none" rtlCol="0">
            <a:spAutoFit/>
          </a:bodyPr>
          <a:lstStyle/>
          <a:p>
            <a:r>
              <a:rPr lang="th-TH" sz="1800" b="1" dirty="0">
                <a:solidFill>
                  <a:schemeClr val="bg1"/>
                </a:solidFill>
                <a:latin typeface="Mitr ExtraLight" panose="00000300000000000000" pitchFamily="2" charset="-34"/>
                <a:cs typeface="Mitr ExtraLight" panose="00000300000000000000" pitchFamily="2" charset="-34"/>
              </a:rPr>
              <a:t>ฉบับที่ 10 เดือนตุลาคม พ.ศ.2566</a:t>
            </a:r>
            <a:endParaRPr lang="en-US" sz="1800" b="1" dirty="0">
              <a:solidFill>
                <a:schemeClr val="bg1"/>
              </a:solidFill>
              <a:latin typeface="Mitr ExtraLight" panose="00000300000000000000" pitchFamily="2" charset="-34"/>
              <a:cs typeface="Mitr ExtraLight" panose="00000300000000000000" pitchFamily="2" charset="-34"/>
            </a:endParaRPr>
          </a:p>
        </p:txBody>
      </p:sp>
      <p:sp>
        <p:nvSpPr>
          <p:cNvPr id="14" name="กล่องข้อความ 13">
            <a:extLst>
              <a:ext uri="{FF2B5EF4-FFF2-40B4-BE49-F238E27FC236}">
                <a16:creationId xmlns:a16="http://schemas.microsoft.com/office/drawing/2014/main" id="{B7D4F8A7-38C2-45A3-B7A8-F248BD3E307B}"/>
              </a:ext>
            </a:extLst>
          </p:cNvPr>
          <p:cNvSpPr txBox="1"/>
          <p:nvPr/>
        </p:nvSpPr>
        <p:spPr>
          <a:xfrm>
            <a:off x="77086" y="10129579"/>
            <a:ext cx="7170553" cy="369332"/>
          </a:xfrm>
          <a:prstGeom prst="rect">
            <a:avLst/>
          </a:prstGeom>
          <a:noFill/>
        </p:spPr>
        <p:txBody>
          <a:bodyPr wrap="none" rtlCol="0">
            <a:spAutoFit/>
          </a:bodyPr>
          <a:lstStyle/>
          <a:p>
            <a:pPr algn="ctr"/>
            <a:r>
              <a:rPr lang="th-TH" sz="1800" dirty="0">
                <a:solidFill>
                  <a:schemeClr val="bg1"/>
                </a:solidFill>
                <a:latin typeface="Mitr Light" panose="00000400000000000000" pitchFamily="2" charset="-34"/>
                <a:cs typeface="Mitr Light" panose="00000400000000000000" pitchFamily="2" charset="-34"/>
              </a:rPr>
              <a:t>สำนักปลัดเทศบาล ฝ่ายอำนวยการ งานประชาสัมพันธ์ เทศบาลตำบลกุด</a:t>
            </a:r>
            <a:r>
              <a:rPr lang="th-TH" sz="1800" dirty="0" err="1">
                <a:solidFill>
                  <a:schemeClr val="bg1"/>
                </a:solidFill>
                <a:latin typeface="Mitr Light" panose="00000400000000000000" pitchFamily="2" charset="-34"/>
                <a:cs typeface="Mitr Light" panose="00000400000000000000" pitchFamily="2" charset="-34"/>
              </a:rPr>
              <a:t>ชมภู</a:t>
            </a:r>
            <a:endParaRPr lang="en-US" sz="1800" dirty="0">
              <a:solidFill>
                <a:schemeClr val="bg1"/>
              </a:solidFill>
              <a:latin typeface="Mitr Light" panose="00000400000000000000" pitchFamily="2" charset="-34"/>
              <a:cs typeface="Mitr Light" panose="00000400000000000000" pitchFamily="2" charset="-34"/>
            </a:endParaRPr>
          </a:p>
        </p:txBody>
      </p:sp>
      <p:pic>
        <p:nvPicPr>
          <p:cNvPr id="10" name="รูปภาพ 9" descr="รูปภาพประกอบด้วย สีอ่อน&#10;&#10;คำอธิบายที่สร้างโดยอัตโนมัติ">
            <a:extLst>
              <a:ext uri="{FF2B5EF4-FFF2-40B4-BE49-F238E27FC236}">
                <a16:creationId xmlns:a16="http://schemas.microsoft.com/office/drawing/2014/main" id="{4DD28CD9-9864-4BA2-ABAC-A21A3944CCC4}"/>
              </a:ext>
            </a:extLst>
          </p:cNvPr>
          <p:cNvPicPr>
            <a:picLocks noChangeAspect="1"/>
          </p:cNvPicPr>
          <p:nvPr/>
        </p:nvPicPr>
        <p:blipFill rotWithShape="1">
          <a:blip r:embed="rId3">
            <a:extLst>
              <a:ext uri="{28A0092B-C50C-407E-A947-70E740481C1C}">
                <a14:useLocalDpi xmlns:a14="http://schemas.microsoft.com/office/drawing/2010/main" val="0"/>
              </a:ext>
            </a:extLst>
          </a:blip>
          <a:srcRect l="9980" t="3396" r="73745" b="84316"/>
          <a:stretch/>
        </p:blipFill>
        <p:spPr>
          <a:xfrm>
            <a:off x="0" y="-146068"/>
            <a:ext cx="2067256" cy="2206939"/>
          </a:xfrm>
          <a:prstGeom prst="rect">
            <a:avLst/>
          </a:prstGeom>
        </p:spPr>
      </p:pic>
      <p:pic>
        <p:nvPicPr>
          <p:cNvPr id="16" name="Picture 2" descr="D:\Back up 06.03.2562\งานต่าย\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330" y="101857"/>
            <a:ext cx="1713642" cy="17136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n7 Pro\Desktop\งานปชส\รูป\83414741_197437661380388_162669853957475532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4225" y="9467849"/>
            <a:ext cx="638339" cy="6383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n7 Pro\Desktop\งานปชส\รูป\83177025_162648065033514_7749989999952527360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6861" y="9458324"/>
            <a:ext cx="638339" cy="638339"/>
          </a:xfrm>
          <a:prstGeom prst="rect">
            <a:avLst/>
          </a:prstGeom>
          <a:noFill/>
          <a:extLst>
            <a:ext uri="{909E8E84-426E-40DD-AFC4-6F175D3DCCD1}">
              <a14:hiddenFill xmlns:a14="http://schemas.microsoft.com/office/drawing/2010/main">
                <a:solidFill>
                  <a:srgbClr val="FFFFFF"/>
                </a:solidFill>
              </a14:hiddenFill>
            </a:ext>
          </a:extLst>
        </p:spPr>
      </p:pic>
      <p:sp>
        <p:nvSpPr>
          <p:cNvPr id="17" name="สี่เหลี่ยมผืนผ้า 16"/>
          <p:cNvSpPr/>
          <p:nvPr/>
        </p:nvSpPr>
        <p:spPr>
          <a:xfrm>
            <a:off x="35326" y="2790125"/>
            <a:ext cx="7513393" cy="1200329"/>
          </a:xfrm>
          <a:prstGeom prst="rect">
            <a:avLst/>
          </a:prstGeom>
        </p:spPr>
        <p:txBody>
          <a:bodyPr wrap="square">
            <a:spAutoFit/>
          </a:bodyPr>
          <a:lstStyle/>
          <a:p>
            <a:pPr algn="thaiDist"/>
            <a:r>
              <a:rPr lang="th-TH" sz="1800" b="0" i="0" dirty="0">
                <a:solidFill>
                  <a:srgbClr val="050505"/>
                </a:solidFill>
                <a:effectLst/>
                <a:latin typeface="TH SarabunPSK" panose="020B0500040200020003" pitchFamily="34" charset="-34"/>
                <a:cs typeface="TH SarabunPSK" panose="020B0500040200020003" pitchFamily="34" charset="-34"/>
              </a:rPr>
              <a:t>วันที่ 17 ตุลาคม พ.ศ. 2566 เวลา 09:00 น นายมนตรี ศรีคำภา นายกเทศมนตรีตำบลกุดชมภู พร้อมคณะผู้บริหารเทศบาลตำบลกุดชมภู สมาชิกสภาฯ พนักงานเจ้าหน้าที่เทศบาลตำบลกุดชมภู ประชาชน กำนัน และผู้ใหญ่บ้าน ร่วมกันซ่อมแซมถนนภายในหมู่บ้าน ในพื้นที่ตำบลกุดชมภู เส้นบ้านห้วยไผ่คำเม็ก และเส้นหลังวิทยาลัยเทคนิค</a:t>
            </a:r>
            <a:r>
              <a:rPr lang="th-TH" sz="1800" b="0" i="0" dirty="0" err="1">
                <a:solidFill>
                  <a:srgbClr val="050505"/>
                </a:solidFill>
                <a:effectLst/>
                <a:latin typeface="TH SarabunPSK" panose="020B0500040200020003" pitchFamily="34" charset="-34"/>
                <a:cs typeface="TH SarabunPSK" panose="020B0500040200020003" pitchFamily="34" charset="-34"/>
              </a:rPr>
              <a:t>พิบู</a:t>
            </a:r>
            <a:r>
              <a:rPr lang="th-TH" sz="1800" b="0" i="0" dirty="0">
                <a:solidFill>
                  <a:srgbClr val="050505"/>
                </a:solidFill>
                <a:effectLst/>
                <a:latin typeface="TH SarabunPSK" panose="020B0500040200020003" pitchFamily="34" charset="-34"/>
                <a:cs typeface="TH SarabunPSK" panose="020B0500040200020003" pitchFamily="34" charset="-34"/>
              </a:rPr>
              <a:t>ลม</a:t>
            </a:r>
            <a:r>
              <a:rPr lang="th-TH" sz="1800" b="0" i="0" dirty="0" err="1">
                <a:solidFill>
                  <a:srgbClr val="050505"/>
                </a:solidFill>
                <a:effectLst/>
                <a:latin typeface="TH SarabunPSK" panose="020B0500040200020003" pitchFamily="34" charset="-34"/>
                <a:cs typeface="TH SarabunPSK" panose="020B0500040200020003" pitchFamily="34" charset="-34"/>
              </a:rPr>
              <a:t>ัง</a:t>
            </a:r>
            <a:r>
              <a:rPr lang="th-TH" sz="1800" b="0" i="0" dirty="0">
                <a:solidFill>
                  <a:srgbClr val="050505"/>
                </a:solidFill>
                <a:effectLst/>
                <a:latin typeface="TH SarabunPSK" panose="020B0500040200020003" pitchFamily="34" charset="-34"/>
                <a:cs typeface="TH SarabunPSK" panose="020B0500040200020003" pitchFamily="34" charset="-34"/>
              </a:rPr>
              <a:t>สาหารถึงบ้านยอดดอนชี เพื่อความสะดวก ปลอดภัยของประชาชน ในการใช้รถใช้ถนนสัญจรไปมา</a:t>
            </a:r>
          </a:p>
        </p:txBody>
      </p:sp>
      <p:sp>
        <p:nvSpPr>
          <p:cNvPr id="19" name="กล่องข้อความ 18">
            <a:extLst>
              <a:ext uri="{FF2B5EF4-FFF2-40B4-BE49-F238E27FC236}">
                <a16:creationId xmlns:a16="http://schemas.microsoft.com/office/drawing/2014/main" id="{98E307B0-BA6C-B291-4F2B-951E7FB3AB1F}"/>
              </a:ext>
            </a:extLst>
          </p:cNvPr>
          <p:cNvSpPr txBox="1"/>
          <p:nvPr/>
        </p:nvSpPr>
        <p:spPr>
          <a:xfrm>
            <a:off x="24351" y="5417972"/>
            <a:ext cx="7558636" cy="1200329"/>
          </a:xfrm>
          <a:prstGeom prst="rect">
            <a:avLst/>
          </a:prstGeom>
          <a:noFill/>
        </p:spPr>
        <p:txBody>
          <a:bodyPr wrap="square" rtlCol="0">
            <a:spAutoFit/>
          </a:bodyPr>
          <a:lstStyle/>
          <a:p>
            <a:pPr algn="thaiDist"/>
            <a:r>
              <a:rPr lang="th-TH" sz="1800" b="0" i="0" dirty="0">
                <a:solidFill>
                  <a:srgbClr val="050505"/>
                </a:solidFill>
                <a:effectLst/>
                <a:latin typeface="TH SarabunPSK" panose="020B0500040200020003" pitchFamily="34" charset="-34"/>
                <a:cs typeface="TH SarabunPSK" panose="020B0500040200020003" pitchFamily="34" charset="-34"/>
              </a:rPr>
              <a:t>วันที่ 17 ตุลาคม พ.ศ. 2566 เวลา 13.30 น. นางสุนิษา เขมปริยากร ผอ.กลุ่มงานส่งเสริมและพัฒนาท้องถิ่น สถจ.อุบลราชธานี ลงพื้นที่ตรวจติดตาม โครงการ 1 อปท. 1 สวนสมุนไพร เฉลิมพระเกียรติพระบาทสมเด็จพระเจ้าอยู่หัว ฯ ตามโครงการพัฒนาและเสริมสร้างบุคลากรกระทรวงมหาดไทย เพื่อเตรียมความพร้อมเพื่อเป็นผู้บริหารที่มีสมรรถนะสูง </a:t>
            </a:r>
          </a:p>
          <a:p>
            <a:pPr algn="thaiDist"/>
            <a:r>
              <a:rPr lang="th-TH" sz="1800" b="0" i="0" dirty="0">
                <a:solidFill>
                  <a:srgbClr val="050505"/>
                </a:solidFill>
                <a:effectLst/>
                <a:latin typeface="TH SarabunPSK" panose="020B0500040200020003" pitchFamily="34" charset="-34"/>
                <a:cs typeface="TH SarabunPSK" panose="020B0500040200020003" pitchFamily="34" charset="-34"/>
              </a:rPr>
              <a:t>(</a:t>
            </a:r>
            <a:r>
              <a:rPr lang="en-US" sz="1800" b="0" i="0" dirty="0">
                <a:solidFill>
                  <a:srgbClr val="050505"/>
                </a:solidFill>
                <a:effectLst/>
                <a:latin typeface="TH SarabunPSK" panose="020B0500040200020003" pitchFamily="34" charset="-34"/>
                <a:cs typeface="TH SarabunPSK" panose="020B0500040200020003" pitchFamily="34" charset="-34"/>
              </a:rPr>
              <a:t>MOI SMART Agent for CAST) </a:t>
            </a:r>
            <a:r>
              <a:rPr lang="th-TH" sz="1800" b="0" i="0" dirty="0">
                <a:solidFill>
                  <a:srgbClr val="050505"/>
                </a:solidFill>
                <a:effectLst/>
                <a:latin typeface="TH SarabunPSK" panose="020B0500040200020003" pitchFamily="34" charset="-34"/>
                <a:cs typeface="TH SarabunPSK" panose="020B0500040200020003" pitchFamily="34" charset="-34"/>
              </a:rPr>
              <a:t>ณ บริเวณสวนสมุนไพรเทศบาลตำบลกุดชมภู อำเภอ</a:t>
            </a:r>
            <a:r>
              <a:rPr lang="th-TH" sz="1800" b="0" i="0" dirty="0" err="1">
                <a:solidFill>
                  <a:srgbClr val="050505"/>
                </a:solidFill>
                <a:effectLst/>
                <a:latin typeface="TH SarabunPSK" panose="020B0500040200020003" pitchFamily="34" charset="-34"/>
                <a:cs typeface="TH SarabunPSK" panose="020B0500040200020003" pitchFamily="34" charset="-34"/>
              </a:rPr>
              <a:t>พิบู</a:t>
            </a:r>
            <a:r>
              <a:rPr lang="th-TH" sz="1800" b="0" i="0" dirty="0">
                <a:solidFill>
                  <a:srgbClr val="050505"/>
                </a:solidFill>
                <a:effectLst/>
                <a:latin typeface="TH SarabunPSK" panose="020B0500040200020003" pitchFamily="34" charset="-34"/>
                <a:cs typeface="TH SarabunPSK" panose="020B0500040200020003" pitchFamily="34" charset="-34"/>
              </a:rPr>
              <a:t>ลม</a:t>
            </a:r>
            <a:r>
              <a:rPr lang="th-TH" sz="1800" b="0" i="0" dirty="0" err="1">
                <a:solidFill>
                  <a:srgbClr val="050505"/>
                </a:solidFill>
                <a:effectLst/>
                <a:latin typeface="TH SarabunPSK" panose="020B0500040200020003" pitchFamily="34" charset="-34"/>
                <a:cs typeface="TH SarabunPSK" panose="020B0500040200020003" pitchFamily="34" charset="-34"/>
              </a:rPr>
              <a:t>ัง</a:t>
            </a:r>
            <a:r>
              <a:rPr lang="th-TH" sz="1800" b="0" i="0" dirty="0">
                <a:solidFill>
                  <a:srgbClr val="050505"/>
                </a:solidFill>
                <a:effectLst/>
                <a:latin typeface="TH SarabunPSK" panose="020B0500040200020003" pitchFamily="34" charset="-34"/>
                <a:cs typeface="TH SarabunPSK" panose="020B0500040200020003" pitchFamily="34" charset="-34"/>
              </a:rPr>
              <a:t>สาหาร จังหวัดอุบลราชธานี</a:t>
            </a:r>
          </a:p>
        </p:txBody>
      </p:sp>
      <p:pic>
        <p:nvPicPr>
          <p:cNvPr id="6" name="รูปภาพ 5">
            <a:extLst>
              <a:ext uri="{FF2B5EF4-FFF2-40B4-BE49-F238E27FC236}">
                <a16:creationId xmlns:a16="http://schemas.microsoft.com/office/drawing/2014/main" id="{3454CB25-183B-D557-765B-2CD687A69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310" y="3990454"/>
            <a:ext cx="2164218" cy="1394603"/>
          </a:xfrm>
          <a:prstGeom prst="rect">
            <a:avLst/>
          </a:prstGeom>
        </p:spPr>
      </p:pic>
      <p:pic>
        <p:nvPicPr>
          <p:cNvPr id="9" name="รูปภาพ 8">
            <a:extLst>
              <a:ext uri="{FF2B5EF4-FFF2-40B4-BE49-F238E27FC236}">
                <a16:creationId xmlns:a16="http://schemas.microsoft.com/office/drawing/2014/main" id="{05A1BFA9-8662-A71E-46D9-244660778A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1560" y="3990453"/>
            <a:ext cx="2164218" cy="1394603"/>
          </a:xfrm>
          <a:prstGeom prst="rect">
            <a:avLst/>
          </a:prstGeom>
        </p:spPr>
      </p:pic>
      <p:pic>
        <p:nvPicPr>
          <p:cNvPr id="18" name="รูปภาพ 17">
            <a:extLst>
              <a:ext uri="{FF2B5EF4-FFF2-40B4-BE49-F238E27FC236}">
                <a16:creationId xmlns:a16="http://schemas.microsoft.com/office/drawing/2014/main" id="{F34D3A0B-AC6C-BA79-F015-5DE523F473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5901" y="3990453"/>
            <a:ext cx="2164218" cy="1394603"/>
          </a:xfrm>
          <a:prstGeom prst="rect">
            <a:avLst/>
          </a:prstGeom>
        </p:spPr>
      </p:pic>
      <p:pic>
        <p:nvPicPr>
          <p:cNvPr id="22" name="รูปภาพ 21">
            <a:extLst>
              <a:ext uri="{FF2B5EF4-FFF2-40B4-BE49-F238E27FC236}">
                <a16:creationId xmlns:a16="http://schemas.microsoft.com/office/drawing/2014/main" id="{D723897E-6B5D-0208-B659-205BC320F4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705" y="6610448"/>
            <a:ext cx="2127067" cy="1435371"/>
          </a:xfrm>
          <a:prstGeom prst="rect">
            <a:avLst/>
          </a:prstGeom>
        </p:spPr>
      </p:pic>
      <p:pic>
        <p:nvPicPr>
          <p:cNvPr id="26" name="รูปภาพ 25">
            <a:extLst>
              <a:ext uri="{FF2B5EF4-FFF2-40B4-BE49-F238E27FC236}">
                <a16:creationId xmlns:a16="http://schemas.microsoft.com/office/drawing/2014/main" id="{B54B88C4-10AE-9673-20AE-30E3E24544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16303" y="6618301"/>
            <a:ext cx="2127067" cy="1435371"/>
          </a:xfrm>
          <a:prstGeom prst="rect">
            <a:avLst/>
          </a:prstGeom>
        </p:spPr>
      </p:pic>
      <p:pic>
        <p:nvPicPr>
          <p:cNvPr id="29" name="รูปภาพ 28">
            <a:extLst>
              <a:ext uri="{FF2B5EF4-FFF2-40B4-BE49-F238E27FC236}">
                <a16:creationId xmlns:a16="http://schemas.microsoft.com/office/drawing/2014/main" id="{FD5B587D-66B0-852B-A07F-0DB0E76548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5128" y="6611011"/>
            <a:ext cx="2116555" cy="1442661"/>
          </a:xfrm>
          <a:prstGeom prst="rect">
            <a:avLst/>
          </a:prstGeom>
        </p:spPr>
      </p:pic>
      <p:pic>
        <p:nvPicPr>
          <p:cNvPr id="32" name="รูปภาพ 31">
            <a:extLst>
              <a:ext uri="{FF2B5EF4-FFF2-40B4-BE49-F238E27FC236}">
                <a16:creationId xmlns:a16="http://schemas.microsoft.com/office/drawing/2014/main" id="{2665B871-EA70-F166-DB91-ABF8E0AC1D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0704" y="8123003"/>
            <a:ext cx="2123354" cy="1435372"/>
          </a:xfrm>
          <a:prstGeom prst="rect">
            <a:avLst/>
          </a:prstGeom>
        </p:spPr>
      </p:pic>
      <p:pic>
        <p:nvPicPr>
          <p:cNvPr id="35" name="รูปภาพ 34">
            <a:extLst>
              <a:ext uri="{FF2B5EF4-FFF2-40B4-BE49-F238E27FC236}">
                <a16:creationId xmlns:a16="http://schemas.microsoft.com/office/drawing/2014/main" id="{D948A99B-5102-8672-C6FC-CF811ADB19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16303" y="8138632"/>
            <a:ext cx="2123354" cy="1422275"/>
          </a:xfrm>
          <a:prstGeom prst="rect">
            <a:avLst/>
          </a:prstGeom>
        </p:spPr>
      </p:pic>
    </p:spTree>
    <p:extLst>
      <p:ext uri="{BB962C8B-B14F-4D97-AF65-F5344CB8AC3E}">
        <p14:creationId xmlns:p14="http://schemas.microsoft.com/office/powerpoint/2010/main" val="696992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82951" y="2817018"/>
            <a:ext cx="7414647" cy="68747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 name="รูปภาพ 4">
            <a:extLst>
              <a:ext uri="{FF2B5EF4-FFF2-40B4-BE49-F238E27FC236}">
                <a16:creationId xmlns:a16="http://schemas.microsoft.com/office/drawing/2014/main" id="{26CFFE26-EE4E-48DC-9A92-C803CAD2C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 y="0"/>
            <a:ext cx="7558636" cy="10691813"/>
          </a:xfrm>
          <a:prstGeom prst="rect">
            <a:avLst/>
          </a:prstGeom>
        </p:spPr>
      </p:pic>
      <p:sp>
        <p:nvSpPr>
          <p:cNvPr id="12" name="กล่องข้อความ 11">
            <a:extLst>
              <a:ext uri="{FF2B5EF4-FFF2-40B4-BE49-F238E27FC236}">
                <a16:creationId xmlns:a16="http://schemas.microsoft.com/office/drawing/2014/main" id="{D3AE4EEA-94F4-4D8A-A9BB-0DA735EAEE28}"/>
              </a:ext>
            </a:extLst>
          </p:cNvPr>
          <p:cNvSpPr txBox="1"/>
          <p:nvPr/>
        </p:nvSpPr>
        <p:spPr>
          <a:xfrm>
            <a:off x="1666017" y="364931"/>
            <a:ext cx="5783956" cy="1200329"/>
          </a:xfrm>
          <a:prstGeom prst="rect">
            <a:avLst/>
          </a:prstGeom>
          <a:noFill/>
        </p:spPr>
        <p:txBody>
          <a:bodyPr wrap="none" rtlCol="0">
            <a:spAutoFit/>
          </a:bodyPr>
          <a:lstStyle/>
          <a:p>
            <a:pPr algn="r"/>
            <a:r>
              <a:rPr lang="th-TH" sz="5500" dirty="0">
                <a:solidFill>
                  <a:srgbClr val="664319"/>
                </a:solidFill>
                <a:latin typeface="Mitr" panose="00000500000000000000" pitchFamily="2" charset="-34"/>
                <a:cs typeface="Mitr" panose="00000500000000000000" pitchFamily="2" charset="-34"/>
              </a:rPr>
              <a:t>จดหมายข่าว</a:t>
            </a:r>
            <a:endParaRPr lang="en-US" sz="5500" dirty="0">
              <a:solidFill>
                <a:srgbClr val="664319"/>
              </a:solidFill>
              <a:latin typeface="Mitr" panose="00000500000000000000" pitchFamily="2" charset="-34"/>
              <a:cs typeface="Mitr" panose="00000500000000000000" pitchFamily="2" charset="-34"/>
            </a:endParaRPr>
          </a:p>
          <a:p>
            <a:pPr algn="r"/>
            <a:r>
              <a:rPr lang="th-TH" sz="1700" dirty="0">
                <a:solidFill>
                  <a:srgbClr val="664319"/>
                </a:solidFill>
                <a:latin typeface="Mitr" panose="00000500000000000000" pitchFamily="2" charset="-34"/>
                <a:cs typeface="Mitr" panose="00000500000000000000" pitchFamily="2" charset="-34"/>
              </a:rPr>
              <a:t>เทศบาลตำบลกุด</a:t>
            </a:r>
            <a:r>
              <a:rPr lang="th-TH" sz="1700" dirty="0" err="1">
                <a:solidFill>
                  <a:srgbClr val="664319"/>
                </a:solidFill>
                <a:latin typeface="Mitr" panose="00000500000000000000" pitchFamily="2" charset="-34"/>
                <a:cs typeface="Mitr" panose="00000500000000000000" pitchFamily="2" charset="-34"/>
              </a:rPr>
              <a:t>ชมภู</a:t>
            </a:r>
            <a:r>
              <a:rPr lang="th-TH" sz="1700" dirty="0">
                <a:solidFill>
                  <a:srgbClr val="664319"/>
                </a:solidFill>
                <a:latin typeface="Mitr" panose="00000500000000000000" pitchFamily="2" charset="-34"/>
                <a:cs typeface="Mitr" panose="00000500000000000000" pitchFamily="2" charset="-34"/>
              </a:rPr>
              <a:t> อำเภอ</a:t>
            </a:r>
            <a:r>
              <a:rPr lang="th-TH" sz="1700" dirty="0" err="1">
                <a:solidFill>
                  <a:srgbClr val="664319"/>
                </a:solidFill>
                <a:latin typeface="Mitr" panose="00000500000000000000" pitchFamily="2" charset="-34"/>
                <a:cs typeface="Mitr" panose="00000500000000000000" pitchFamily="2" charset="-34"/>
              </a:rPr>
              <a:t>พิบูลมัง</a:t>
            </a:r>
            <a:r>
              <a:rPr lang="th-TH" sz="1700" dirty="0">
                <a:solidFill>
                  <a:srgbClr val="664319"/>
                </a:solidFill>
                <a:latin typeface="Mitr" panose="00000500000000000000" pitchFamily="2" charset="-34"/>
                <a:cs typeface="Mitr" panose="00000500000000000000" pitchFamily="2" charset="-34"/>
              </a:rPr>
              <a:t>สาหาร จังหวัดอุบลราชธานี</a:t>
            </a:r>
          </a:p>
        </p:txBody>
      </p:sp>
      <p:sp>
        <p:nvSpPr>
          <p:cNvPr id="13" name="กล่องข้อความ 12">
            <a:extLst>
              <a:ext uri="{FF2B5EF4-FFF2-40B4-BE49-F238E27FC236}">
                <a16:creationId xmlns:a16="http://schemas.microsoft.com/office/drawing/2014/main" id="{87648A3C-0319-45D4-9025-15FA320BB965}"/>
              </a:ext>
            </a:extLst>
          </p:cNvPr>
          <p:cNvSpPr txBox="1"/>
          <p:nvPr/>
        </p:nvSpPr>
        <p:spPr>
          <a:xfrm>
            <a:off x="71828" y="2185584"/>
            <a:ext cx="3429144" cy="369332"/>
          </a:xfrm>
          <a:prstGeom prst="rect">
            <a:avLst/>
          </a:prstGeom>
          <a:noFill/>
        </p:spPr>
        <p:txBody>
          <a:bodyPr wrap="none" rtlCol="0">
            <a:spAutoFit/>
          </a:bodyPr>
          <a:lstStyle/>
          <a:p>
            <a:r>
              <a:rPr lang="th-TH" sz="1800" b="1" dirty="0">
                <a:solidFill>
                  <a:schemeClr val="bg1"/>
                </a:solidFill>
                <a:latin typeface="Mitr ExtraLight" panose="00000300000000000000" pitchFamily="2" charset="-34"/>
                <a:cs typeface="Mitr ExtraLight" panose="00000300000000000000" pitchFamily="2" charset="-34"/>
              </a:rPr>
              <a:t>ฉบับที่ 10 เดือนตุลาคม พ.ศ.2566</a:t>
            </a:r>
            <a:endParaRPr lang="en-US" sz="1800" b="1" dirty="0">
              <a:solidFill>
                <a:schemeClr val="bg1"/>
              </a:solidFill>
              <a:latin typeface="Mitr ExtraLight" panose="00000300000000000000" pitchFamily="2" charset="-34"/>
              <a:cs typeface="Mitr ExtraLight" panose="00000300000000000000" pitchFamily="2" charset="-34"/>
            </a:endParaRPr>
          </a:p>
        </p:txBody>
      </p:sp>
      <p:sp>
        <p:nvSpPr>
          <p:cNvPr id="14" name="กล่องข้อความ 13">
            <a:extLst>
              <a:ext uri="{FF2B5EF4-FFF2-40B4-BE49-F238E27FC236}">
                <a16:creationId xmlns:a16="http://schemas.microsoft.com/office/drawing/2014/main" id="{B7D4F8A7-38C2-45A3-B7A8-F248BD3E307B}"/>
              </a:ext>
            </a:extLst>
          </p:cNvPr>
          <p:cNvSpPr txBox="1"/>
          <p:nvPr/>
        </p:nvSpPr>
        <p:spPr>
          <a:xfrm>
            <a:off x="77086" y="10129579"/>
            <a:ext cx="7170553" cy="369332"/>
          </a:xfrm>
          <a:prstGeom prst="rect">
            <a:avLst/>
          </a:prstGeom>
          <a:noFill/>
        </p:spPr>
        <p:txBody>
          <a:bodyPr wrap="none" rtlCol="0">
            <a:spAutoFit/>
          </a:bodyPr>
          <a:lstStyle/>
          <a:p>
            <a:pPr algn="ctr"/>
            <a:r>
              <a:rPr lang="th-TH" sz="1800" dirty="0">
                <a:solidFill>
                  <a:schemeClr val="bg1"/>
                </a:solidFill>
                <a:latin typeface="Mitr Light" panose="00000400000000000000" pitchFamily="2" charset="-34"/>
                <a:cs typeface="Mitr Light" panose="00000400000000000000" pitchFamily="2" charset="-34"/>
              </a:rPr>
              <a:t>สำนักปลัดเทศบาล ฝ่ายอำนวยการ งานประชาสัมพันธ์ เทศบาลตำบลกุด</a:t>
            </a:r>
            <a:r>
              <a:rPr lang="th-TH" sz="1800" dirty="0" err="1">
                <a:solidFill>
                  <a:schemeClr val="bg1"/>
                </a:solidFill>
                <a:latin typeface="Mitr Light" panose="00000400000000000000" pitchFamily="2" charset="-34"/>
                <a:cs typeface="Mitr Light" panose="00000400000000000000" pitchFamily="2" charset="-34"/>
              </a:rPr>
              <a:t>ชมภู</a:t>
            </a:r>
            <a:endParaRPr lang="en-US" sz="1800" dirty="0">
              <a:solidFill>
                <a:schemeClr val="bg1"/>
              </a:solidFill>
              <a:latin typeface="Mitr Light" panose="00000400000000000000" pitchFamily="2" charset="-34"/>
              <a:cs typeface="Mitr Light" panose="00000400000000000000" pitchFamily="2" charset="-34"/>
            </a:endParaRPr>
          </a:p>
        </p:txBody>
      </p:sp>
      <p:pic>
        <p:nvPicPr>
          <p:cNvPr id="10" name="รูปภาพ 9" descr="รูปภาพประกอบด้วย สีอ่อน&#10;&#10;คำอธิบายที่สร้างโดยอัตโนมัติ">
            <a:extLst>
              <a:ext uri="{FF2B5EF4-FFF2-40B4-BE49-F238E27FC236}">
                <a16:creationId xmlns:a16="http://schemas.microsoft.com/office/drawing/2014/main" id="{4DD28CD9-9864-4BA2-ABAC-A21A3944CCC4}"/>
              </a:ext>
            </a:extLst>
          </p:cNvPr>
          <p:cNvPicPr>
            <a:picLocks noChangeAspect="1"/>
          </p:cNvPicPr>
          <p:nvPr/>
        </p:nvPicPr>
        <p:blipFill rotWithShape="1">
          <a:blip r:embed="rId3">
            <a:extLst>
              <a:ext uri="{28A0092B-C50C-407E-A947-70E740481C1C}">
                <a14:useLocalDpi xmlns:a14="http://schemas.microsoft.com/office/drawing/2010/main" val="0"/>
              </a:ext>
            </a:extLst>
          </a:blip>
          <a:srcRect l="9980" t="3396" r="73745" b="84316"/>
          <a:stretch/>
        </p:blipFill>
        <p:spPr>
          <a:xfrm>
            <a:off x="0" y="-146068"/>
            <a:ext cx="2067256" cy="2206939"/>
          </a:xfrm>
          <a:prstGeom prst="rect">
            <a:avLst/>
          </a:prstGeom>
        </p:spPr>
      </p:pic>
      <p:pic>
        <p:nvPicPr>
          <p:cNvPr id="16" name="Picture 2" descr="D:\Back up 06.03.2562\งานต่าย\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330" y="101857"/>
            <a:ext cx="1713642" cy="17136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n7 Pro\Desktop\งานปชส\รูป\83414741_197437661380388_162669853957475532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4225" y="9467849"/>
            <a:ext cx="638339" cy="6383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n7 Pro\Desktop\งานปชส\รูป\83177025_162648065033514_7749989999952527360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6861" y="9458324"/>
            <a:ext cx="638339" cy="638339"/>
          </a:xfrm>
          <a:prstGeom prst="rect">
            <a:avLst/>
          </a:prstGeom>
          <a:noFill/>
          <a:extLst>
            <a:ext uri="{909E8E84-426E-40DD-AFC4-6F175D3DCCD1}">
              <a14:hiddenFill xmlns:a14="http://schemas.microsoft.com/office/drawing/2010/main">
                <a:solidFill>
                  <a:srgbClr val="FFFFFF"/>
                </a:solidFill>
              </a14:hiddenFill>
            </a:ext>
          </a:extLst>
        </p:spPr>
      </p:pic>
      <p:sp>
        <p:nvSpPr>
          <p:cNvPr id="17" name="สี่เหลี่ยมผืนผ้า 16"/>
          <p:cNvSpPr/>
          <p:nvPr/>
        </p:nvSpPr>
        <p:spPr>
          <a:xfrm>
            <a:off x="56199" y="6004314"/>
            <a:ext cx="7513393" cy="923330"/>
          </a:xfrm>
          <a:prstGeom prst="rect">
            <a:avLst/>
          </a:prstGeom>
        </p:spPr>
        <p:txBody>
          <a:bodyPr wrap="square">
            <a:spAutoFit/>
          </a:bodyPr>
          <a:lstStyle/>
          <a:p>
            <a:pPr algn="thaiDist"/>
            <a:r>
              <a:rPr lang="th-TH" sz="1800" b="0" i="0" dirty="0">
                <a:solidFill>
                  <a:srgbClr val="050505"/>
                </a:solidFill>
                <a:effectLst/>
                <a:latin typeface="TH SarabunPSK" panose="020B0500040200020003" pitchFamily="34" charset="-34"/>
                <a:cs typeface="TH SarabunPSK" panose="020B0500040200020003" pitchFamily="34" charset="-34"/>
              </a:rPr>
              <a:t>วันที่ 23 ตุลาคม 2566 เวลา 07.30 น. นายยงยุต</a:t>
            </a:r>
            <a:r>
              <a:rPr lang="th-TH" sz="1800" b="0" i="0" dirty="0" err="1">
                <a:solidFill>
                  <a:srgbClr val="050505"/>
                </a:solidFill>
                <a:effectLst/>
                <a:latin typeface="TH SarabunPSK" panose="020B0500040200020003" pitchFamily="34" charset="-34"/>
                <a:cs typeface="TH SarabunPSK" panose="020B0500040200020003" pitchFamily="34" charset="-34"/>
              </a:rPr>
              <a:t>ย์</a:t>
            </a:r>
            <a:r>
              <a:rPr lang="th-TH" sz="1800" b="0" i="0" dirty="0">
                <a:solidFill>
                  <a:srgbClr val="050505"/>
                </a:solidFill>
                <a:effectLst/>
                <a:latin typeface="TH SarabunPSK" panose="020B0500040200020003" pitchFamily="34" charset="-34"/>
                <a:cs typeface="TH SarabunPSK" panose="020B0500040200020003" pitchFamily="34" charset="-34"/>
              </a:rPr>
              <a:t> คำก้อน รองนายกเทศมนตรีตำบลกุดชมภู พร้อมด้วยพนักงาน เจ้าหน้าที่เทศบาลตำบลกุดชมภู ร่วมกิจกรรมเนื่องในวันคล้ายวันสวรรคตพระบาทสมเด็จพระจุลจอมเกล้าเจ้าอยู่หัว 23 ตุลา </a:t>
            </a:r>
          </a:p>
          <a:p>
            <a:pPr algn="thaiDist"/>
            <a:r>
              <a:rPr lang="th-TH" sz="1800" b="0" i="0" dirty="0">
                <a:solidFill>
                  <a:srgbClr val="050505"/>
                </a:solidFill>
                <a:effectLst/>
                <a:latin typeface="TH SarabunPSK" panose="020B0500040200020003" pitchFamily="34" charset="-34"/>
                <a:cs typeface="TH SarabunPSK" panose="020B0500040200020003" pitchFamily="34" charset="-34"/>
              </a:rPr>
              <a:t>ณ อำเภอ</a:t>
            </a:r>
            <a:r>
              <a:rPr lang="th-TH" sz="1800" b="0" i="0" dirty="0" err="1">
                <a:solidFill>
                  <a:srgbClr val="050505"/>
                </a:solidFill>
                <a:effectLst/>
                <a:latin typeface="TH SarabunPSK" panose="020B0500040200020003" pitchFamily="34" charset="-34"/>
                <a:cs typeface="TH SarabunPSK" panose="020B0500040200020003" pitchFamily="34" charset="-34"/>
              </a:rPr>
              <a:t>พิบู</a:t>
            </a:r>
            <a:r>
              <a:rPr lang="th-TH" sz="1800" b="0" i="0" dirty="0">
                <a:solidFill>
                  <a:srgbClr val="050505"/>
                </a:solidFill>
                <a:effectLst/>
                <a:latin typeface="TH SarabunPSK" panose="020B0500040200020003" pitchFamily="34" charset="-34"/>
                <a:cs typeface="TH SarabunPSK" panose="020B0500040200020003" pitchFamily="34" charset="-34"/>
              </a:rPr>
              <a:t>ลม</a:t>
            </a:r>
            <a:r>
              <a:rPr lang="th-TH" sz="1800" b="0" i="0" dirty="0" err="1">
                <a:solidFill>
                  <a:srgbClr val="050505"/>
                </a:solidFill>
                <a:effectLst/>
                <a:latin typeface="TH SarabunPSK" panose="020B0500040200020003" pitchFamily="34" charset="-34"/>
                <a:cs typeface="TH SarabunPSK" panose="020B0500040200020003" pitchFamily="34" charset="-34"/>
              </a:rPr>
              <a:t>ัง</a:t>
            </a:r>
            <a:r>
              <a:rPr lang="th-TH" sz="1800" b="0" i="0" dirty="0">
                <a:solidFill>
                  <a:srgbClr val="050505"/>
                </a:solidFill>
                <a:effectLst/>
                <a:latin typeface="TH SarabunPSK" panose="020B0500040200020003" pitchFamily="34" charset="-34"/>
                <a:cs typeface="TH SarabunPSK" panose="020B0500040200020003" pitchFamily="34" charset="-34"/>
              </a:rPr>
              <a:t>สาหาร จังหวัดอุบลราชธานี</a:t>
            </a:r>
          </a:p>
        </p:txBody>
      </p:sp>
      <p:pic>
        <p:nvPicPr>
          <p:cNvPr id="4" name="รูปภาพ 3">
            <a:extLst>
              <a:ext uri="{FF2B5EF4-FFF2-40B4-BE49-F238E27FC236}">
                <a16:creationId xmlns:a16="http://schemas.microsoft.com/office/drawing/2014/main" id="{E8FD0755-59FB-1851-2F97-D3D77AD011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920" y="7120841"/>
            <a:ext cx="2358978" cy="1768835"/>
          </a:xfrm>
          <a:prstGeom prst="rect">
            <a:avLst/>
          </a:prstGeom>
        </p:spPr>
      </p:pic>
      <p:pic>
        <p:nvPicPr>
          <p:cNvPr id="15" name="รูปภาพ 14">
            <a:extLst>
              <a:ext uri="{FF2B5EF4-FFF2-40B4-BE49-F238E27FC236}">
                <a16:creationId xmlns:a16="http://schemas.microsoft.com/office/drawing/2014/main" id="{BFC4B60F-6807-7CE1-4A1D-F2936FD3F1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5962" y="7120840"/>
            <a:ext cx="2358978" cy="1768835"/>
          </a:xfrm>
          <a:prstGeom prst="rect">
            <a:avLst/>
          </a:prstGeom>
        </p:spPr>
      </p:pic>
      <p:pic>
        <p:nvPicPr>
          <p:cNvPr id="20" name="รูปภาพ 19">
            <a:extLst>
              <a:ext uri="{FF2B5EF4-FFF2-40B4-BE49-F238E27FC236}">
                <a16:creationId xmlns:a16="http://schemas.microsoft.com/office/drawing/2014/main" id="{3A745B3C-EC80-9B6F-BDAF-DA6F476188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60004" y="7113017"/>
            <a:ext cx="2267456" cy="1767857"/>
          </a:xfrm>
          <a:prstGeom prst="rect">
            <a:avLst/>
          </a:prstGeom>
        </p:spPr>
      </p:pic>
      <p:sp>
        <p:nvSpPr>
          <p:cNvPr id="23" name="สี่เหลี่ยมผืนผ้า 22">
            <a:extLst>
              <a:ext uri="{FF2B5EF4-FFF2-40B4-BE49-F238E27FC236}">
                <a16:creationId xmlns:a16="http://schemas.microsoft.com/office/drawing/2014/main" id="{6A682FF0-4543-7897-AB35-527E780DCF71}"/>
              </a:ext>
            </a:extLst>
          </p:cNvPr>
          <p:cNvSpPr/>
          <p:nvPr/>
        </p:nvSpPr>
        <p:spPr>
          <a:xfrm>
            <a:off x="71828" y="2818762"/>
            <a:ext cx="7513393" cy="1200329"/>
          </a:xfrm>
          <a:prstGeom prst="rect">
            <a:avLst/>
          </a:prstGeom>
        </p:spPr>
        <p:txBody>
          <a:bodyPr wrap="square">
            <a:spAutoFit/>
          </a:bodyPr>
          <a:lstStyle/>
          <a:p>
            <a:pPr algn="l"/>
            <a:r>
              <a:rPr lang="th-TH" sz="1800" b="0" i="0" dirty="0">
                <a:solidFill>
                  <a:srgbClr val="050505"/>
                </a:solidFill>
                <a:effectLst/>
                <a:latin typeface="TH SarabunPSK" panose="020B0500040200020003" pitchFamily="34" charset="-34"/>
                <a:cs typeface="TH SarabunPSK" panose="020B0500040200020003" pitchFamily="34" charset="-34"/>
              </a:rPr>
              <a:t>วันที่ 20 เดือน ตุลาคม พ.ศ. 2566 เวลา 10.00 น. นายมนตรี ศรีคำภา นายกเทศมนตรีตำบลกุดชมภู พร้อมคณะผู้บริหารกำนันตำบลกุดชมภู และนักงาน เจ้าหน้าที่ กองช่างเทศบาลตำบลกุดชมภู และนายทรงพล เย็นลาภ กำนันตำบลกุดชมภู ได้ลงพื้นที่สำรวจถนนที่เสียหาย เพื่อทำการซ่อมแซมถนน ลูกรัง ม.18 บ้านโนนโพธิ์ เชื่อม ม.15 บ้านดอนไม้งาม และเส้นคลอง บ้านดอนไม้งาม หมู่ที่ 15 ตำบลกุดชมภู อำเภอ</a:t>
            </a:r>
            <a:r>
              <a:rPr lang="th-TH" sz="1800" b="0" i="0" dirty="0" err="1">
                <a:solidFill>
                  <a:srgbClr val="050505"/>
                </a:solidFill>
                <a:effectLst/>
                <a:latin typeface="TH SarabunPSK" panose="020B0500040200020003" pitchFamily="34" charset="-34"/>
                <a:cs typeface="TH SarabunPSK" panose="020B0500040200020003" pitchFamily="34" charset="-34"/>
              </a:rPr>
              <a:t>พิบู</a:t>
            </a:r>
            <a:r>
              <a:rPr lang="th-TH" sz="1800" b="0" i="0" dirty="0">
                <a:solidFill>
                  <a:srgbClr val="050505"/>
                </a:solidFill>
                <a:effectLst/>
                <a:latin typeface="TH SarabunPSK" panose="020B0500040200020003" pitchFamily="34" charset="-34"/>
                <a:cs typeface="TH SarabunPSK" panose="020B0500040200020003" pitchFamily="34" charset="-34"/>
              </a:rPr>
              <a:t>ลม</a:t>
            </a:r>
            <a:r>
              <a:rPr lang="th-TH" sz="1800" b="0" i="0" dirty="0" err="1">
                <a:solidFill>
                  <a:srgbClr val="050505"/>
                </a:solidFill>
                <a:effectLst/>
                <a:latin typeface="TH SarabunPSK" panose="020B0500040200020003" pitchFamily="34" charset="-34"/>
                <a:cs typeface="TH SarabunPSK" panose="020B0500040200020003" pitchFamily="34" charset="-34"/>
              </a:rPr>
              <a:t>ัง</a:t>
            </a:r>
            <a:r>
              <a:rPr lang="th-TH" sz="1800" b="0" i="0" dirty="0">
                <a:solidFill>
                  <a:srgbClr val="050505"/>
                </a:solidFill>
                <a:effectLst/>
                <a:latin typeface="TH SarabunPSK" panose="020B0500040200020003" pitchFamily="34" charset="-34"/>
                <a:cs typeface="TH SarabunPSK" panose="020B0500040200020003" pitchFamily="34" charset="-34"/>
              </a:rPr>
              <a:t>สาหาร จังหวัดอุบลราชธานี</a:t>
            </a:r>
          </a:p>
        </p:txBody>
      </p:sp>
      <p:pic>
        <p:nvPicPr>
          <p:cNvPr id="22" name="รูปภาพ 21">
            <a:extLst>
              <a:ext uri="{FF2B5EF4-FFF2-40B4-BE49-F238E27FC236}">
                <a16:creationId xmlns:a16="http://schemas.microsoft.com/office/drawing/2014/main" id="{84DFF6F0-EFFA-D6F6-34A0-39C015EF68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919" y="4088613"/>
            <a:ext cx="2358979" cy="1769633"/>
          </a:xfrm>
          <a:prstGeom prst="rect">
            <a:avLst/>
          </a:prstGeom>
        </p:spPr>
      </p:pic>
      <p:pic>
        <p:nvPicPr>
          <p:cNvPr id="25" name="รูปภาพ 24">
            <a:extLst>
              <a:ext uri="{FF2B5EF4-FFF2-40B4-BE49-F238E27FC236}">
                <a16:creationId xmlns:a16="http://schemas.microsoft.com/office/drawing/2014/main" id="{7BE28441-BB62-B19E-1633-06A8F0E49C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18425" y="4084507"/>
            <a:ext cx="2322822" cy="1749208"/>
          </a:xfrm>
          <a:prstGeom prst="rect">
            <a:avLst/>
          </a:prstGeom>
        </p:spPr>
      </p:pic>
      <p:pic>
        <p:nvPicPr>
          <p:cNvPr id="27" name="รูปภาพ 26">
            <a:extLst>
              <a:ext uri="{FF2B5EF4-FFF2-40B4-BE49-F238E27FC236}">
                <a16:creationId xmlns:a16="http://schemas.microsoft.com/office/drawing/2014/main" id="{ABABE8E7-36E4-79FF-D7FC-C71339053B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80660" y="4092021"/>
            <a:ext cx="2354435" cy="1766225"/>
          </a:xfrm>
          <a:prstGeom prst="rect">
            <a:avLst/>
          </a:prstGeom>
        </p:spPr>
      </p:pic>
    </p:spTree>
    <p:extLst>
      <p:ext uri="{BB962C8B-B14F-4D97-AF65-F5344CB8AC3E}">
        <p14:creationId xmlns:p14="http://schemas.microsoft.com/office/powerpoint/2010/main" val="302043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82951" y="2817018"/>
            <a:ext cx="7414647" cy="68747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 name="รูปภาพ 4">
            <a:extLst>
              <a:ext uri="{FF2B5EF4-FFF2-40B4-BE49-F238E27FC236}">
                <a16:creationId xmlns:a16="http://schemas.microsoft.com/office/drawing/2014/main" id="{26CFFE26-EE4E-48DC-9A92-C803CAD2C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 y="0"/>
            <a:ext cx="7558636" cy="10691813"/>
          </a:xfrm>
          <a:prstGeom prst="rect">
            <a:avLst/>
          </a:prstGeom>
        </p:spPr>
      </p:pic>
      <p:sp>
        <p:nvSpPr>
          <p:cNvPr id="12" name="กล่องข้อความ 11">
            <a:extLst>
              <a:ext uri="{FF2B5EF4-FFF2-40B4-BE49-F238E27FC236}">
                <a16:creationId xmlns:a16="http://schemas.microsoft.com/office/drawing/2014/main" id="{D3AE4EEA-94F4-4D8A-A9BB-0DA735EAEE28}"/>
              </a:ext>
            </a:extLst>
          </p:cNvPr>
          <p:cNvSpPr txBox="1"/>
          <p:nvPr/>
        </p:nvSpPr>
        <p:spPr>
          <a:xfrm>
            <a:off x="1666017" y="364931"/>
            <a:ext cx="5783956" cy="1200329"/>
          </a:xfrm>
          <a:prstGeom prst="rect">
            <a:avLst/>
          </a:prstGeom>
          <a:noFill/>
        </p:spPr>
        <p:txBody>
          <a:bodyPr wrap="none" rtlCol="0">
            <a:spAutoFit/>
          </a:bodyPr>
          <a:lstStyle/>
          <a:p>
            <a:pPr algn="r"/>
            <a:r>
              <a:rPr lang="th-TH" sz="5500" dirty="0">
                <a:solidFill>
                  <a:srgbClr val="664319"/>
                </a:solidFill>
                <a:latin typeface="Mitr" panose="00000500000000000000" pitchFamily="2" charset="-34"/>
                <a:cs typeface="Mitr" panose="00000500000000000000" pitchFamily="2" charset="-34"/>
              </a:rPr>
              <a:t>จดหมายข่าว</a:t>
            </a:r>
            <a:endParaRPr lang="en-US" sz="5500" dirty="0">
              <a:solidFill>
                <a:srgbClr val="664319"/>
              </a:solidFill>
              <a:latin typeface="Mitr" panose="00000500000000000000" pitchFamily="2" charset="-34"/>
              <a:cs typeface="Mitr" panose="00000500000000000000" pitchFamily="2" charset="-34"/>
            </a:endParaRPr>
          </a:p>
          <a:p>
            <a:pPr algn="r"/>
            <a:r>
              <a:rPr lang="th-TH" sz="1700" dirty="0">
                <a:solidFill>
                  <a:srgbClr val="664319"/>
                </a:solidFill>
                <a:latin typeface="Mitr" panose="00000500000000000000" pitchFamily="2" charset="-34"/>
                <a:cs typeface="Mitr" panose="00000500000000000000" pitchFamily="2" charset="-34"/>
              </a:rPr>
              <a:t>เทศบาลตำบลกุด</a:t>
            </a:r>
            <a:r>
              <a:rPr lang="th-TH" sz="1700" dirty="0" err="1">
                <a:solidFill>
                  <a:srgbClr val="664319"/>
                </a:solidFill>
                <a:latin typeface="Mitr" panose="00000500000000000000" pitchFamily="2" charset="-34"/>
                <a:cs typeface="Mitr" panose="00000500000000000000" pitchFamily="2" charset="-34"/>
              </a:rPr>
              <a:t>ชมภู</a:t>
            </a:r>
            <a:r>
              <a:rPr lang="th-TH" sz="1700" dirty="0">
                <a:solidFill>
                  <a:srgbClr val="664319"/>
                </a:solidFill>
                <a:latin typeface="Mitr" panose="00000500000000000000" pitchFamily="2" charset="-34"/>
                <a:cs typeface="Mitr" panose="00000500000000000000" pitchFamily="2" charset="-34"/>
              </a:rPr>
              <a:t> อำเภอ</a:t>
            </a:r>
            <a:r>
              <a:rPr lang="th-TH" sz="1700" dirty="0" err="1">
                <a:solidFill>
                  <a:srgbClr val="664319"/>
                </a:solidFill>
                <a:latin typeface="Mitr" panose="00000500000000000000" pitchFamily="2" charset="-34"/>
                <a:cs typeface="Mitr" panose="00000500000000000000" pitchFamily="2" charset="-34"/>
              </a:rPr>
              <a:t>พิบูลมัง</a:t>
            </a:r>
            <a:r>
              <a:rPr lang="th-TH" sz="1700" dirty="0">
                <a:solidFill>
                  <a:srgbClr val="664319"/>
                </a:solidFill>
                <a:latin typeface="Mitr" panose="00000500000000000000" pitchFamily="2" charset="-34"/>
                <a:cs typeface="Mitr" panose="00000500000000000000" pitchFamily="2" charset="-34"/>
              </a:rPr>
              <a:t>สาหาร จังหวัดอุบลราชธานี</a:t>
            </a:r>
          </a:p>
        </p:txBody>
      </p:sp>
      <p:sp>
        <p:nvSpPr>
          <p:cNvPr id="13" name="กล่องข้อความ 12">
            <a:extLst>
              <a:ext uri="{FF2B5EF4-FFF2-40B4-BE49-F238E27FC236}">
                <a16:creationId xmlns:a16="http://schemas.microsoft.com/office/drawing/2014/main" id="{87648A3C-0319-45D4-9025-15FA320BB965}"/>
              </a:ext>
            </a:extLst>
          </p:cNvPr>
          <p:cNvSpPr txBox="1"/>
          <p:nvPr/>
        </p:nvSpPr>
        <p:spPr>
          <a:xfrm>
            <a:off x="71828" y="2185584"/>
            <a:ext cx="3429144" cy="369332"/>
          </a:xfrm>
          <a:prstGeom prst="rect">
            <a:avLst/>
          </a:prstGeom>
          <a:noFill/>
        </p:spPr>
        <p:txBody>
          <a:bodyPr wrap="none" rtlCol="0">
            <a:spAutoFit/>
          </a:bodyPr>
          <a:lstStyle/>
          <a:p>
            <a:r>
              <a:rPr lang="th-TH" sz="1800" b="1" dirty="0">
                <a:solidFill>
                  <a:schemeClr val="bg1"/>
                </a:solidFill>
                <a:latin typeface="Mitr ExtraLight" panose="00000300000000000000" pitchFamily="2" charset="-34"/>
                <a:cs typeface="Mitr ExtraLight" panose="00000300000000000000" pitchFamily="2" charset="-34"/>
              </a:rPr>
              <a:t>ฉบับที่ 10 เดือนตุลาคม พ.ศ.2566</a:t>
            </a:r>
            <a:endParaRPr lang="en-US" sz="1800" b="1" dirty="0">
              <a:solidFill>
                <a:schemeClr val="bg1"/>
              </a:solidFill>
              <a:latin typeface="Mitr ExtraLight" panose="00000300000000000000" pitchFamily="2" charset="-34"/>
              <a:cs typeface="Mitr ExtraLight" panose="00000300000000000000" pitchFamily="2" charset="-34"/>
            </a:endParaRPr>
          </a:p>
        </p:txBody>
      </p:sp>
      <p:sp>
        <p:nvSpPr>
          <p:cNvPr id="14" name="กล่องข้อความ 13">
            <a:extLst>
              <a:ext uri="{FF2B5EF4-FFF2-40B4-BE49-F238E27FC236}">
                <a16:creationId xmlns:a16="http://schemas.microsoft.com/office/drawing/2014/main" id="{B7D4F8A7-38C2-45A3-B7A8-F248BD3E307B}"/>
              </a:ext>
            </a:extLst>
          </p:cNvPr>
          <p:cNvSpPr txBox="1"/>
          <p:nvPr/>
        </p:nvSpPr>
        <p:spPr>
          <a:xfrm>
            <a:off x="77086" y="10129579"/>
            <a:ext cx="7170553" cy="369332"/>
          </a:xfrm>
          <a:prstGeom prst="rect">
            <a:avLst/>
          </a:prstGeom>
          <a:noFill/>
        </p:spPr>
        <p:txBody>
          <a:bodyPr wrap="none" rtlCol="0">
            <a:spAutoFit/>
          </a:bodyPr>
          <a:lstStyle/>
          <a:p>
            <a:pPr algn="ctr"/>
            <a:r>
              <a:rPr lang="th-TH" sz="1800" dirty="0">
                <a:solidFill>
                  <a:schemeClr val="bg1"/>
                </a:solidFill>
                <a:latin typeface="Mitr Light" panose="00000400000000000000" pitchFamily="2" charset="-34"/>
                <a:cs typeface="Mitr Light" panose="00000400000000000000" pitchFamily="2" charset="-34"/>
              </a:rPr>
              <a:t>สำนักปลัดเทศบาล ฝ่ายอำนวยการ งานประชาสัมพันธ์ เทศบาลตำบลกุด</a:t>
            </a:r>
            <a:r>
              <a:rPr lang="th-TH" sz="1800" dirty="0" err="1">
                <a:solidFill>
                  <a:schemeClr val="bg1"/>
                </a:solidFill>
                <a:latin typeface="Mitr Light" panose="00000400000000000000" pitchFamily="2" charset="-34"/>
                <a:cs typeface="Mitr Light" panose="00000400000000000000" pitchFamily="2" charset="-34"/>
              </a:rPr>
              <a:t>ชมภู</a:t>
            </a:r>
            <a:endParaRPr lang="en-US" sz="1800" dirty="0">
              <a:solidFill>
                <a:schemeClr val="bg1"/>
              </a:solidFill>
              <a:latin typeface="Mitr Light" panose="00000400000000000000" pitchFamily="2" charset="-34"/>
              <a:cs typeface="Mitr Light" panose="00000400000000000000" pitchFamily="2" charset="-34"/>
            </a:endParaRPr>
          </a:p>
        </p:txBody>
      </p:sp>
      <p:pic>
        <p:nvPicPr>
          <p:cNvPr id="10" name="รูปภาพ 9" descr="รูปภาพประกอบด้วย สีอ่อน&#10;&#10;คำอธิบายที่สร้างโดยอัตโนมัติ">
            <a:extLst>
              <a:ext uri="{FF2B5EF4-FFF2-40B4-BE49-F238E27FC236}">
                <a16:creationId xmlns:a16="http://schemas.microsoft.com/office/drawing/2014/main" id="{4DD28CD9-9864-4BA2-ABAC-A21A3944CCC4}"/>
              </a:ext>
            </a:extLst>
          </p:cNvPr>
          <p:cNvPicPr>
            <a:picLocks noChangeAspect="1"/>
          </p:cNvPicPr>
          <p:nvPr/>
        </p:nvPicPr>
        <p:blipFill rotWithShape="1">
          <a:blip r:embed="rId3">
            <a:extLst>
              <a:ext uri="{28A0092B-C50C-407E-A947-70E740481C1C}">
                <a14:useLocalDpi xmlns:a14="http://schemas.microsoft.com/office/drawing/2010/main" val="0"/>
              </a:ext>
            </a:extLst>
          </a:blip>
          <a:srcRect l="9980" t="3396" r="73745" b="84316"/>
          <a:stretch/>
        </p:blipFill>
        <p:spPr>
          <a:xfrm>
            <a:off x="0" y="-146068"/>
            <a:ext cx="2067256" cy="2206939"/>
          </a:xfrm>
          <a:prstGeom prst="rect">
            <a:avLst/>
          </a:prstGeom>
        </p:spPr>
      </p:pic>
      <p:pic>
        <p:nvPicPr>
          <p:cNvPr id="16" name="Picture 2" descr="D:\Back up 06.03.2562\งานต่าย\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330" y="101857"/>
            <a:ext cx="1713642" cy="17136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n7 Pro\Desktop\งานปชส\รูป\83414741_197437661380388_162669853957475532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4225" y="9467849"/>
            <a:ext cx="638339" cy="6383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n7 Pro\Desktop\งานปชส\รูป\83177025_162648065033514_7749989999952527360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6861" y="9458324"/>
            <a:ext cx="638339" cy="638339"/>
          </a:xfrm>
          <a:prstGeom prst="rect">
            <a:avLst/>
          </a:prstGeom>
          <a:noFill/>
          <a:extLst>
            <a:ext uri="{909E8E84-426E-40DD-AFC4-6F175D3DCCD1}">
              <a14:hiddenFill xmlns:a14="http://schemas.microsoft.com/office/drawing/2010/main">
                <a:solidFill>
                  <a:srgbClr val="FFFFFF"/>
                </a:solidFill>
              </a14:hiddenFill>
            </a:ext>
          </a:extLst>
        </p:spPr>
      </p:pic>
      <p:sp>
        <p:nvSpPr>
          <p:cNvPr id="23" name="สี่เหลี่ยมผืนผ้า 22">
            <a:extLst>
              <a:ext uri="{FF2B5EF4-FFF2-40B4-BE49-F238E27FC236}">
                <a16:creationId xmlns:a16="http://schemas.microsoft.com/office/drawing/2014/main" id="{6A682FF0-4543-7897-AB35-527E780DCF71}"/>
              </a:ext>
            </a:extLst>
          </p:cNvPr>
          <p:cNvSpPr/>
          <p:nvPr/>
        </p:nvSpPr>
        <p:spPr>
          <a:xfrm>
            <a:off x="71828" y="2818762"/>
            <a:ext cx="7513393" cy="923330"/>
          </a:xfrm>
          <a:prstGeom prst="rect">
            <a:avLst/>
          </a:prstGeom>
        </p:spPr>
        <p:txBody>
          <a:bodyPr wrap="square">
            <a:spAutoFit/>
          </a:bodyPr>
          <a:lstStyle/>
          <a:p>
            <a:pPr algn="l"/>
            <a:r>
              <a:rPr lang="th-TH" sz="1800" b="0" i="0" dirty="0">
                <a:solidFill>
                  <a:srgbClr val="050505"/>
                </a:solidFill>
                <a:effectLst/>
                <a:latin typeface="TH SarabunPSK" panose="020B0500040200020003" pitchFamily="34" charset="-34"/>
                <a:cs typeface="TH SarabunPSK" panose="020B0500040200020003" pitchFamily="34" charset="-34"/>
              </a:rPr>
              <a:t>วันที่ 30 ตุลาคม พ.ศ. 2566 เวลา 06.30 น. นายมนตรี ศรีคำภา นายกเทศมนตรีตำบลกุดชมภู พร้อมคณะผู้บริหารเทศบาลตำบลกุดชมภู สมาชิกสภาเทศบาล ร่วมทำบุญตักบาตรเทโว</a:t>
            </a:r>
            <a:r>
              <a:rPr lang="th-TH" sz="1800" b="0" i="0" dirty="0" err="1">
                <a:solidFill>
                  <a:srgbClr val="050505"/>
                </a:solidFill>
                <a:effectLst/>
                <a:latin typeface="TH SarabunPSK" panose="020B0500040200020003" pitchFamily="34" charset="-34"/>
                <a:cs typeface="TH SarabunPSK" panose="020B0500040200020003" pitchFamily="34" charset="-34"/>
              </a:rPr>
              <a:t>โร</a:t>
            </a:r>
            <a:r>
              <a:rPr lang="th-TH" sz="1800" b="0" i="0" dirty="0">
                <a:solidFill>
                  <a:srgbClr val="050505"/>
                </a:solidFill>
                <a:effectLst/>
                <a:latin typeface="TH SarabunPSK" panose="020B0500040200020003" pitchFamily="34" charset="-34"/>
                <a:cs typeface="TH SarabunPSK" panose="020B0500040200020003" pitchFamily="34" charset="-34"/>
              </a:rPr>
              <a:t>หณะ พระสงฆ์ จำนวน 54 รูป เพื่อสืบสาน</a:t>
            </a:r>
            <a:r>
              <a:rPr lang="th-TH" sz="1800" b="0" i="0" dirty="0" err="1">
                <a:solidFill>
                  <a:srgbClr val="050505"/>
                </a:solidFill>
                <a:effectLst/>
                <a:latin typeface="TH SarabunPSK" panose="020B0500040200020003" pitchFamily="34" charset="-34"/>
                <a:cs typeface="TH SarabunPSK" panose="020B0500040200020003" pitchFamily="34" charset="-34"/>
              </a:rPr>
              <a:t>วัฒร</a:t>
            </a:r>
            <a:r>
              <a:rPr lang="th-TH" sz="1800" b="0" i="0" dirty="0">
                <a:solidFill>
                  <a:srgbClr val="050505"/>
                </a:solidFill>
                <a:effectLst/>
                <a:latin typeface="TH SarabunPSK" panose="020B0500040200020003" pitchFamily="34" charset="-34"/>
                <a:cs typeface="TH SarabunPSK" panose="020B0500040200020003" pitchFamily="34" charset="-34"/>
              </a:rPr>
              <a:t>ธรรมประเพณีและทำนุบำรุงพระพุทธศาสนา ณ วัดอัมพวัน หมู่ที่ 8 บ้านโนนม่วง ตำบลกุดชมภู อำเภอ</a:t>
            </a:r>
            <a:r>
              <a:rPr lang="th-TH" sz="1800" b="0" i="0" dirty="0" err="1">
                <a:solidFill>
                  <a:srgbClr val="050505"/>
                </a:solidFill>
                <a:effectLst/>
                <a:latin typeface="TH SarabunPSK" panose="020B0500040200020003" pitchFamily="34" charset="-34"/>
                <a:cs typeface="TH SarabunPSK" panose="020B0500040200020003" pitchFamily="34" charset="-34"/>
              </a:rPr>
              <a:t>พิบู</a:t>
            </a:r>
            <a:r>
              <a:rPr lang="th-TH" sz="1800" b="0" i="0" dirty="0">
                <a:solidFill>
                  <a:srgbClr val="050505"/>
                </a:solidFill>
                <a:effectLst/>
                <a:latin typeface="TH SarabunPSK" panose="020B0500040200020003" pitchFamily="34" charset="-34"/>
                <a:cs typeface="TH SarabunPSK" panose="020B0500040200020003" pitchFamily="34" charset="-34"/>
              </a:rPr>
              <a:t>ลม</a:t>
            </a:r>
            <a:r>
              <a:rPr lang="th-TH" sz="1800" b="0" i="0" dirty="0" err="1">
                <a:solidFill>
                  <a:srgbClr val="050505"/>
                </a:solidFill>
                <a:effectLst/>
                <a:latin typeface="TH SarabunPSK" panose="020B0500040200020003" pitchFamily="34" charset="-34"/>
                <a:cs typeface="TH SarabunPSK" panose="020B0500040200020003" pitchFamily="34" charset="-34"/>
              </a:rPr>
              <a:t>ัง</a:t>
            </a:r>
            <a:r>
              <a:rPr lang="th-TH" sz="1800" b="0" i="0" dirty="0">
                <a:solidFill>
                  <a:srgbClr val="050505"/>
                </a:solidFill>
                <a:effectLst/>
                <a:latin typeface="TH SarabunPSK" panose="020B0500040200020003" pitchFamily="34" charset="-34"/>
                <a:cs typeface="TH SarabunPSK" panose="020B0500040200020003" pitchFamily="34" charset="-34"/>
              </a:rPr>
              <a:t>สาหาร จังหวัดอุบลราชธานี</a:t>
            </a:r>
          </a:p>
        </p:txBody>
      </p:sp>
      <p:pic>
        <p:nvPicPr>
          <p:cNvPr id="6" name="รูปภาพ 5">
            <a:extLst>
              <a:ext uri="{FF2B5EF4-FFF2-40B4-BE49-F238E27FC236}">
                <a16:creationId xmlns:a16="http://schemas.microsoft.com/office/drawing/2014/main" id="{A149A62E-A28E-C1A4-3947-510F3C0DFB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717" y="3794485"/>
            <a:ext cx="2385849" cy="1694418"/>
          </a:xfrm>
          <a:prstGeom prst="rect">
            <a:avLst/>
          </a:prstGeom>
        </p:spPr>
      </p:pic>
      <p:pic>
        <p:nvPicPr>
          <p:cNvPr id="8" name="รูปภาพ 7">
            <a:extLst>
              <a:ext uri="{FF2B5EF4-FFF2-40B4-BE49-F238E27FC236}">
                <a16:creationId xmlns:a16="http://schemas.microsoft.com/office/drawing/2014/main" id="{555AC622-D363-0E21-AA1F-969B7FFB93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5185" y="3794485"/>
            <a:ext cx="2267926" cy="1694418"/>
          </a:xfrm>
          <a:prstGeom prst="rect">
            <a:avLst/>
          </a:prstGeom>
        </p:spPr>
      </p:pic>
      <p:pic>
        <p:nvPicPr>
          <p:cNvPr id="11" name="รูปภาพ 10">
            <a:extLst>
              <a:ext uri="{FF2B5EF4-FFF2-40B4-BE49-F238E27FC236}">
                <a16:creationId xmlns:a16="http://schemas.microsoft.com/office/drawing/2014/main" id="{85461541-B9D0-259D-72AA-1F56F7AF8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5596" y="5604337"/>
            <a:ext cx="2277514" cy="1527419"/>
          </a:xfrm>
          <a:prstGeom prst="rect">
            <a:avLst/>
          </a:prstGeom>
        </p:spPr>
      </p:pic>
      <p:pic>
        <p:nvPicPr>
          <p:cNvPr id="19" name="รูปภาพ 18">
            <a:extLst>
              <a:ext uri="{FF2B5EF4-FFF2-40B4-BE49-F238E27FC236}">
                <a16:creationId xmlns:a16="http://schemas.microsoft.com/office/drawing/2014/main" id="{95B3DB4D-C47F-BE83-5EE7-204C480C71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7166" y="5607847"/>
            <a:ext cx="2339879" cy="1523909"/>
          </a:xfrm>
          <a:prstGeom prst="rect">
            <a:avLst/>
          </a:prstGeom>
        </p:spPr>
      </p:pic>
      <p:pic>
        <p:nvPicPr>
          <p:cNvPr id="24" name="รูปภาพ 23">
            <a:extLst>
              <a:ext uri="{FF2B5EF4-FFF2-40B4-BE49-F238E27FC236}">
                <a16:creationId xmlns:a16="http://schemas.microsoft.com/office/drawing/2014/main" id="{A250C378-D5BE-F68D-7E9F-F53D33C530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0717" y="7277824"/>
            <a:ext cx="2385849" cy="1664579"/>
          </a:xfrm>
          <a:prstGeom prst="rect">
            <a:avLst/>
          </a:prstGeom>
        </p:spPr>
      </p:pic>
      <p:pic>
        <p:nvPicPr>
          <p:cNvPr id="30" name="รูปภาพ 29">
            <a:extLst>
              <a:ext uri="{FF2B5EF4-FFF2-40B4-BE49-F238E27FC236}">
                <a16:creationId xmlns:a16="http://schemas.microsoft.com/office/drawing/2014/main" id="{C581FFD9-20F1-746A-6584-D0F59BBF87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5185" y="7277823"/>
            <a:ext cx="2277514" cy="1664579"/>
          </a:xfrm>
          <a:prstGeom prst="rect">
            <a:avLst/>
          </a:prstGeom>
        </p:spPr>
      </p:pic>
      <p:pic>
        <p:nvPicPr>
          <p:cNvPr id="32" name="รูปภาพ 31">
            <a:extLst>
              <a:ext uri="{FF2B5EF4-FFF2-40B4-BE49-F238E27FC236}">
                <a16:creationId xmlns:a16="http://schemas.microsoft.com/office/drawing/2014/main" id="{D671CC0D-8E0D-1FA0-94F2-71FFA2D3B2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838" y="5604338"/>
            <a:ext cx="2397728" cy="1527418"/>
          </a:xfrm>
          <a:prstGeom prst="rect">
            <a:avLst/>
          </a:prstGeom>
        </p:spPr>
      </p:pic>
      <p:pic>
        <p:nvPicPr>
          <p:cNvPr id="34" name="รูปภาพ 33">
            <a:extLst>
              <a:ext uri="{FF2B5EF4-FFF2-40B4-BE49-F238E27FC236}">
                <a16:creationId xmlns:a16="http://schemas.microsoft.com/office/drawing/2014/main" id="{3BB743EF-421A-60B4-1024-10E23F6377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41313" y="3794485"/>
            <a:ext cx="2325732" cy="1695525"/>
          </a:xfrm>
          <a:prstGeom prst="rect">
            <a:avLst/>
          </a:prstGeom>
        </p:spPr>
      </p:pic>
      <p:pic>
        <p:nvPicPr>
          <p:cNvPr id="36" name="รูปภาพ 35">
            <a:extLst>
              <a:ext uri="{FF2B5EF4-FFF2-40B4-BE49-F238E27FC236}">
                <a16:creationId xmlns:a16="http://schemas.microsoft.com/office/drawing/2014/main" id="{9BBAB6C1-30CA-84A4-A475-520A2888DC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41313" y="7277822"/>
            <a:ext cx="2327794" cy="1664579"/>
          </a:xfrm>
          <a:prstGeom prst="rect">
            <a:avLst/>
          </a:prstGeom>
        </p:spPr>
      </p:pic>
    </p:spTree>
    <p:extLst>
      <p:ext uri="{BB962C8B-B14F-4D97-AF65-F5344CB8AC3E}">
        <p14:creationId xmlns:p14="http://schemas.microsoft.com/office/powerpoint/2010/main" val="347309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82951" y="2817018"/>
            <a:ext cx="7414647" cy="68747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 name="รูปภาพ 4">
            <a:extLst>
              <a:ext uri="{FF2B5EF4-FFF2-40B4-BE49-F238E27FC236}">
                <a16:creationId xmlns:a16="http://schemas.microsoft.com/office/drawing/2014/main" id="{26CFFE26-EE4E-48DC-9A92-C803CAD2C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 y="0"/>
            <a:ext cx="7558636" cy="10691813"/>
          </a:xfrm>
          <a:prstGeom prst="rect">
            <a:avLst/>
          </a:prstGeom>
        </p:spPr>
      </p:pic>
      <p:sp>
        <p:nvSpPr>
          <p:cNvPr id="12" name="กล่องข้อความ 11">
            <a:extLst>
              <a:ext uri="{FF2B5EF4-FFF2-40B4-BE49-F238E27FC236}">
                <a16:creationId xmlns:a16="http://schemas.microsoft.com/office/drawing/2014/main" id="{D3AE4EEA-94F4-4D8A-A9BB-0DA735EAEE28}"/>
              </a:ext>
            </a:extLst>
          </p:cNvPr>
          <p:cNvSpPr txBox="1"/>
          <p:nvPr/>
        </p:nvSpPr>
        <p:spPr>
          <a:xfrm>
            <a:off x="1666017" y="364931"/>
            <a:ext cx="5783956" cy="1200329"/>
          </a:xfrm>
          <a:prstGeom prst="rect">
            <a:avLst/>
          </a:prstGeom>
          <a:noFill/>
        </p:spPr>
        <p:txBody>
          <a:bodyPr wrap="none" rtlCol="0">
            <a:spAutoFit/>
          </a:bodyPr>
          <a:lstStyle/>
          <a:p>
            <a:pPr algn="r"/>
            <a:r>
              <a:rPr lang="th-TH" sz="5500" dirty="0">
                <a:solidFill>
                  <a:srgbClr val="664319"/>
                </a:solidFill>
                <a:latin typeface="Mitr" panose="00000500000000000000" pitchFamily="2" charset="-34"/>
                <a:cs typeface="Mitr" panose="00000500000000000000" pitchFamily="2" charset="-34"/>
              </a:rPr>
              <a:t>จดหมายข่าว</a:t>
            </a:r>
            <a:endParaRPr lang="en-US" sz="5500" dirty="0">
              <a:solidFill>
                <a:srgbClr val="664319"/>
              </a:solidFill>
              <a:latin typeface="Mitr" panose="00000500000000000000" pitchFamily="2" charset="-34"/>
              <a:cs typeface="Mitr" panose="00000500000000000000" pitchFamily="2" charset="-34"/>
            </a:endParaRPr>
          </a:p>
          <a:p>
            <a:pPr algn="r"/>
            <a:r>
              <a:rPr lang="th-TH" sz="1700" dirty="0">
                <a:solidFill>
                  <a:srgbClr val="664319"/>
                </a:solidFill>
                <a:latin typeface="Mitr" panose="00000500000000000000" pitchFamily="2" charset="-34"/>
                <a:cs typeface="Mitr" panose="00000500000000000000" pitchFamily="2" charset="-34"/>
              </a:rPr>
              <a:t>เทศบาลตำบลกุด</a:t>
            </a:r>
            <a:r>
              <a:rPr lang="th-TH" sz="1700" dirty="0" err="1">
                <a:solidFill>
                  <a:srgbClr val="664319"/>
                </a:solidFill>
                <a:latin typeface="Mitr" panose="00000500000000000000" pitchFamily="2" charset="-34"/>
                <a:cs typeface="Mitr" panose="00000500000000000000" pitchFamily="2" charset="-34"/>
              </a:rPr>
              <a:t>ชมภู</a:t>
            </a:r>
            <a:r>
              <a:rPr lang="th-TH" sz="1700" dirty="0">
                <a:solidFill>
                  <a:srgbClr val="664319"/>
                </a:solidFill>
                <a:latin typeface="Mitr" panose="00000500000000000000" pitchFamily="2" charset="-34"/>
                <a:cs typeface="Mitr" panose="00000500000000000000" pitchFamily="2" charset="-34"/>
              </a:rPr>
              <a:t> อำเภอ</a:t>
            </a:r>
            <a:r>
              <a:rPr lang="th-TH" sz="1700" dirty="0" err="1">
                <a:solidFill>
                  <a:srgbClr val="664319"/>
                </a:solidFill>
                <a:latin typeface="Mitr" panose="00000500000000000000" pitchFamily="2" charset="-34"/>
                <a:cs typeface="Mitr" panose="00000500000000000000" pitchFamily="2" charset="-34"/>
              </a:rPr>
              <a:t>พิบูลมัง</a:t>
            </a:r>
            <a:r>
              <a:rPr lang="th-TH" sz="1700" dirty="0">
                <a:solidFill>
                  <a:srgbClr val="664319"/>
                </a:solidFill>
                <a:latin typeface="Mitr" panose="00000500000000000000" pitchFamily="2" charset="-34"/>
                <a:cs typeface="Mitr" panose="00000500000000000000" pitchFamily="2" charset="-34"/>
              </a:rPr>
              <a:t>สาหาร จังหวัดอุบลราชธานี</a:t>
            </a:r>
          </a:p>
        </p:txBody>
      </p:sp>
      <p:sp>
        <p:nvSpPr>
          <p:cNvPr id="13" name="กล่องข้อความ 12">
            <a:extLst>
              <a:ext uri="{FF2B5EF4-FFF2-40B4-BE49-F238E27FC236}">
                <a16:creationId xmlns:a16="http://schemas.microsoft.com/office/drawing/2014/main" id="{87648A3C-0319-45D4-9025-15FA320BB965}"/>
              </a:ext>
            </a:extLst>
          </p:cNvPr>
          <p:cNvSpPr txBox="1"/>
          <p:nvPr/>
        </p:nvSpPr>
        <p:spPr>
          <a:xfrm>
            <a:off x="71828" y="2185584"/>
            <a:ext cx="3429144" cy="369332"/>
          </a:xfrm>
          <a:prstGeom prst="rect">
            <a:avLst/>
          </a:prstGeom>
          <a:noFill/>
        </p:spPr>
        <p:txBody>
          <a:bodyPr wrap="none" rtlCol="0">
            <a:spAutoFit/>
          </a:bodyPr>
          <a:lstStyle/>
          <a:p>
            <a:r>
              <a:rPr lang="th-TH" sz="1800" b="1" dirty="0">
                <a:solidFill>
                  <a:schemeClr val="bg1"/>
                </a:solidFill>
                <a:latin typeface="Mitr ExtraLight" panose="00000300000000000000" pitchFamily="2" charset="-34"/>
                <a:cs typeface="Mitr ExtraLight" panose="00000300000000000000" pitchFamily="2" charset="-34"/>
              </a:rPr>
              <a:t>ฉบับที่ 10 เดือนตุลาคม พ.ศ.2566</a:t>
            </a:r>
            <a:endParaRPr lang="en-US" sz="1800" b="1" dirty="0">
              <a:solidFill>
                <a:schemeClr val="bg1"/>
              </a:solidFill>
              <a:latin typeface="Mitr ExtraLight" panose="00000300000000000000" pitchFamily="2" charset="-34"/>
              <a:cs typeface="Mitr ExtraLight" panose="00000300000000000000" pitchFamily="2" charset="-34"/>
            </a:endParaRPr>
          </a:p>
        </p:txBody>
      </p:sp>
      <p:sp>
        <p:nvSpPr>
          <p:cNvPr id="14" name="กล่องข้อความ 13">
            <a:extLst>
              <a:ext uri="{FF2B5EF4-FFF2-40B4-BE49-F238E27FC236}">
                <a16:creationId xmlns:a16="http://schemas.microsoft.com/office/drawing/2014/main" id="{B7D4F8A7-38C2-45A3-B7A8-F248BD3E307B}"/>
              </a:ext>
            </a:extLst>
          </p:cNvPr>
          <p:cNvSpPr txBox="1"/>
          <p:nvPr/>
        </p:nvSpPr>
        <p:spPr>
          <a:xfrm>
            <a:off x="77086" y="10129579"/>
            <a:ext cx="7170553" cy="369332"/>
          </a:xfrm>
          <a:prstGeom prst="rect">
            <a:avLst/>
          </a:prstGeom>
          <a:noFill/>
        </p:spPr>
        <p:txBody>
          <a:bodyPr wrap="none" rtlCol="0">
            <a:spAutoFit/>
          </a:bodyPr>
          <a:lstStyle/>
          <a:p>
            <a:pPr algn="ctr"/>
            <a:r>
              <a:rPr lang="th-TH" sz="1800" dirty="0">
                <a:solidFill>
                  <a:schemeClr val="bg1"/>
                </a:solidFill>
                <a:latin typeface="Mitr Light" panose="00000400000000000000" pitchFamily="2" charset="-34"/>
                <a:cs typeface="Mitr Light" panose="00000400000000000000" pitchFamily="2" charset="-34"/>
              </a:rPr>
              <a:t>สำนักปลัดเทศบาล ฝ่ายอำนวยการ งานประชาสัมพันธ์ เทศบาลตำบลกุด</a:t>
            </a:r>
            <a:r>
              <a:rPr lang="th-TH" sz="1800" dirty="0" err="1">
                <a:solidFill>
                  <a:schemeClr val="bg1"/>
                </a:solidFill>
                <a:latin typeface="Mitr Light" panose="00000400000000000000" pitchFamily="2" charset="-34"/>
                <a:cs typeface="Mitr Light" panose="00000400000000000000" pitchFamily="2" charset="-34"/>
              </a:rPr>
              <a:t>ชมภู</a:t>
            </a:r>
            <a:endParaRPr lang="en-US" sz="1800" dirty="0">
              <a:solidFill>
                <a:schemeClr val="bg1"/>
              </a:solidFill>
              <a:latin typeface="Mitr Light" panose="00000400000000000000" pitchFamily="2" charset="-34"/>
              <a:cs typeface="Mitr Light" panose="00000400000000000000" pitchFamily="2" charset="-34"/>
            </a:endParaRPr>
          </a:p>
        </p:txBody>
      </p:sp>
      <p:pic>
        <p:nvPicPr>
          <p:cNvPr id="10" name="รูปภาพ 9" descr="รูปภาพประกอบด้วย สีอ่อน&#10;&#10;คำอธิบายที่สร้างโดยอัตโนมัติ">
            <a:extLst>
              <a:ext uri="{FF2B5EF4-FFF2-40B4-BE49-F238E27FC236}">
                <a16:creationId xmlns:a16="http://schemas.microsoft.com/office/drawing/2014/main" id="{4DD28CD9-9864-4BA2-ABAC-A21A3944CCC4}"/>
              </a:ext>
            </a:extLst>
          </p:cNvPr>
          <p:cNvPicPr>
            <a:picLocks noChangeAspect="1"/>
          </p:cNvPicPr>
          <p:nvPr/>
        </p:nvPicPr>
        <p:blipFill rotWithShape="1">
          <a:blip r:embed="rId3">
            <a:extLst>
              <a:ext uri="{28A0092B-C50C-407E-A947-70E740481C1C}">
                <a14:useLocalDpi xmlns:a14="http://schemas.microsoft.com/office/drawing/2010/main" val="0"/>
              </a:ext>
            </a:extLst>
          </a:blip>
          <a:srcRect l="9980" t="3396" r="73745" b="84316"/>
          <a:stretch/>
        </p:blipFill>
        <p:spPr>
          <a:xfrm>
            <a:off x="0" y="-146068"/>
            <a:ext cx="2067256" cy="2206939"/>
          </a:xfrm>
          <a:prstGeom prst="rect">
            <a:avLst/>
          </a:prstGeom>
        </p:spPr>
      </p:pic>
      <p:pic>
        <p:nvPicPr>
          <p:cNvPr id="16" name="Picture 2" descr="D:\Back up 06.03.2562\งานต่าย\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330" y="101857"/>
            <a:ext cx="1713642" cy="17136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n7 Pro\Desktop\งานปชส\รูป\83414741_197437661380388_162669853957475532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4225" y="9467849"/>
            <a:ext cx="638339" cy="6383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n7 Pro\Desktop\งานปชส\รูป\83177025_162648065033514_7749989999952527360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6861" y="9458324"/>
            <a:ext cx="638339" cy="638339"/>
          </a:xfrm>
          <a:prstGeom prst="rect">
            <a:avLst/>
          </a:prstGeom>
          <a:noFill/>
          <a:extLst>
            <a:ext uri="{909E8E84-426E-40DD-AFC4-6F175D3DCCD1}">
              <a14:hiddenFill xmlns:a14="http://schemas.microsoft.com/office/drawing/2010/main">
                <a:solidFill>
                  <a:srgbClr val="FFFFFF"/>
                </a:solidFill>
              </a14:hiddenFill>
            </a:ext>
          </a:extLst>
        </p:spPr>
      </p:pic>
      <p:sp>
        <p:nvSpPr>
          <p:cNvPr id="23" name="สี่เหลี่ยมผืนผ้า 22">
            <a:extLst>
              <a:ext uri="{FF2B5EF4-FFF2-40B4-BE49-F238E27FC236}">
                <a16:creationId xmlns:a16="http://schemas.microsoft.com/office/drawing/2014/main" id="{6A682FF0-4543-7897-AB35-527E780DCF71}"/>
              </a:ext>
            </a:extLst>
          </p:cNvPr>
          <p:cNvSpPr/>
          <p:nvPr/>
        </p:nvSpPr>
        <p:spPr>
          <a:xfrm>
            <a:off x="47424" y="3017768"/>
            <a:ext cx="7513393" cy="923330"/>
          </a:xfrm>
          <a:prstGeom prst="rect">
            <a:avLst/>
          </a:prstGeom>
        </p:spPr>
        <p:txBody>
          <a:bodyPr wrap="square">
            <a:spAutoFit/>
          </a:bodyPr>
          <a:lstStyle/>
          <a:p>
            <a:pPr algn="l"/>
            <a:r>
              <a:rPr lang="th-TH" sz="1800" b="0" i="0" dirty="0">
                <a:solidFill>
                  <a:srgbClr val="050505"/>
                </a:solidFill>
                <a:effectLst/>
                <a:latin typeface="TH SarabunPSK" panose="020B0500040200020003" pitchFamily="34" charset="-34"/>
                <a:cs typeface="TH SarabunPSK" panose="020B0500040200020003" pitchFamily="34" charset="-34"/>
              </a:rPr>
              <a:t>วันที่ 30 ตุลาคม 2566 เวลา 13.30 น. ประชุม คณะอนุกรรมการสนับสนุนการจัดบริการดูแลระยะยาวสำหรับผู้สูงอายุที่มีภาวะพึ่งพิง และบุคคลอื่นที่มีภาวะพึ่งพิง ครั้งที่ 1/2567 ณ ห้องประชุม ชั้น 2 เทศบาลตำบลกุดชมภู อำเภอ</a:t>
            </a:r>
            <a:r>
              <a:rPr lang="th-TH" sz="1800" b="0" i="0" dirty="0" err="1">
                <a:solidFill>
                  <a:srgbClr val="050505"/>
                </a:solidFill>
                <a:effectLst/>
                <a:latin typeface="TH SarabunPSK" panose="020B0500040200020003" pitchFamily="34" charset="-34"/>
                <a:cs typeface="TH SarabunPSK" panose="020B0500040200020003" pitchFamily="34" charset="-34"/>
              </a:rPr>
              <a:t>พิบู</a:t>
            </a:r>
            <a:r>
              <a:rPr lang="th-TH" sz="1800" b="0" i="0" dirty="0">
                <a:solidFill>
                  <a:srgbClr val="050505"/>
                </a:solidFill>
                <a:effectLst/>
                <a:latin typeface="TH SarabunPSK" panose="020B0500040200020003" pitchFamily="34" charset="-34"/>
                <a:cs typeface="TH SarabunPSK" panose="020B0500040200020003" pitchFamily="34" charset="-34"/>
              </a:rPr>
              <a:t>ลม</a:t>
            </a:r>
            <a:r>
              <a:rPr lang="th-TH" sz="1800" b="0" i="0" dirty="0" err="1">
                <a:solidFill>
                  <a:srgbClr val="050505"/>
                </a:solidFill>
                <a:effectLst/>
                <a:latin typeface="TH SarabunPSK" panose="020B0500040200020003" pitchFamily="34" charset="-34"/>
                <a:cs typeface="TH SarabunPSK" panose="020B0500040200020003" pitchFamily="34" charset="-34"/>
              </a:rPr>
              <a:t>ัง</a:t>
            </a:r>
            <a:r>
              <a:rPr lang="th-TH" sz="1800" b="0" i="0" dirty="0">
                <a:solidFill>
                  <a:srgbClr val="050505"/>
                </a:solidFill>
                <a:effectLst/>
                <a:latin typeface="TH SarabunPSK" panose="020B0500040200020003" pitchFamily="34" charset="-34"/>
                <a:cs typeface="TH SarabunPSK" panose="020B0500040200020003" pitchFamily="34" charset="-34"/>
              </a:rPr>
              <a:t>สาหาร จังหวัดอุบลราชธานี</a:t>
            </a:r>
          </a:p>
        </p:txBody>
      </p:sp>
      <p:pic>
        <p:nvPicPr>
          <p:cNvPr id="4" name="รูปภาพ 3">
            <a:extLst>
              <a:ext uri="{FF2B5EF4-FFF2-40B4-BE49-F238E27FC236}">
                <a16:creationId xmlns:a16="http://schemas.microsoft.com/office/drawing/2014/main" id="{CC18CB59-FC1E-1A40-F2A0-DE9BD083B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7700" y="4112608"/>
            <a:ext cx="2369323" cy="1776592"/>
          </a:xfrm>
          <a:prstGeom prst="rect">
            <a:avLst/>
          </a:prstGeom>
        </p:spPr>
      </p:pic>
      <p:pic>
        <p:nvPicPr>
          <p:cNvPr id="9" name="รูปภาพ 8">
            <a:extLst>
              <a:ext uri="{FF2B5EF4-FFF2-40B4-BE49-F238E27FC236}">
                <a16:creationId xmlns:a16="http://schemas.microsoft.com/office/drawing/2014/main" id="{18C252B9-D7F3-2A57-2704-097296537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8808" y="4125052"/>
            <a:ext cx="2229585" cy="1771164"/>
          </a:xfrm>
          <a:prstGeom prst="rect">
            <a:avLst/>
          </a:prstGeom>
        </p:spPr>
      </p:pic>
      <p:pic>
        <p:nvPicPr>
          <p:cNvPr id="17" name="รูปภาพ 16">
            <a:extLst>
              <a:ext uri="{FF2B5EF4-FFF2-40B4-BE49-F238E27FC236}">
                <a16:creationId xmlns:a16="http://schemas.microsoft.com/office/drawing/2014/main" id="{F267A3EB-E93A-5086-4C3A-D077BB73B3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330" y="4098499"/>
            <a:ext cx="2229585" cy="1790701"/>
          </a:xfrm>
          <a:prstGeom prst="rect">
            <a:avLst/>
          </a:prstGeom>
        </p:spPr>
      </p:pic>
      <p:sp>
        <p:nvSpPr>
          <p:cNvPr id="27" name="สี่เหลี่ยมผืนผ้า 26">
            <a:extLst>
              <a:ext uri="{FF2B5EF4-FFF2-40B4-BE49-F238E27FC236}">
                <a16:creationId xmlns:a16="http://schemas.microsoft.com/office/drawing/2014/main" id="{EA57521F-8EEB-6ED0-8A4E-FA81D817E789}"/>
              </a:ext>
            </a:extLst>
          </p:cNvPr>
          <p:cNvSpPr/>
          <p:nvPr/>
        </p:nvSpPr>
        <p:spPr>
          <a:xfrm>
            <a:off x="46282" y="6105762"/>
            <a:ext cx="7513393" cy="1200329"/>
          </a:xfrm>
          <a:prstGeom prst="rect">
            <a:avLst/>
          </a:prstGeom>
        </p:spPr>
        <p:txBody>
          <a:bodyPr wrap="square">
            <a:spAutoFit/>
          </a:bodyPr>
          <a:lstStyle/>
          <a:p>
            <a:pPr algn="thaiDist"/>
            <a:r>
              <a:rPr lang="th-TH" sz="1800" b="0" i="0" dirty="0">
                <a:solidFill>
                  <a:srgbClr val="050505"/>
                </a:solidFill>
                <a:effectLst/>
                <a:latin typeface="TH SarabunPSK" panose="020B0500040200020003" pitchFamily="34" charset="-34"/>
                <a:cs typeface="TH SarabunPSK" panose="020B0500040200020003" pitchFamily="34" charset="-34"/>
              </a:rPr>
              <a:t>วันที่ 30 ต.ค. 2566 นางวริศรา โพธิ์งาม หัวหน้าสำนักปลัดเทศบาลตำบลกุดชมภู พร้อมพนักงานเจ้าหน้าที่ รับมอบแหนแดง จำนวน 4 กก. จาก นายสมศักดิ์ ชอบด่านกลาง เจ้าพนักงานส่งเสริมการเกษตร ตัวแทน สนง.เกษตร อำเภอพิบูลฯ </a:t>
            </a:r>
          </a:p>
          <a:p>
            <a:pPr algn="thaiDist"/>
            <a:r>
              <a:rPr lang="th-TH" sz="1800" b="0" i="0" dirty="0">
                <a:solidFill>
                  <a:srgbClr val="050505"/>
                </a:solidFill>
                <a:effectLst/>
                <a:latin typeface="TH SarabunPSK" panose="020B0500040200020003" pitchFamily="34" charset="-34"/>
                <a:cs typeface="TH SarabunPSK" panose="020B0500040200020003" pitchFamily="34" charset="-34"/>
              </a:rPr>
              <a:t>เพื่อมอบให้ เทศบาลตำบลกุดชมภู นำมาขยายเพาะพันธุ์ ตามโครงการ 1 อปท. 1 สวนสมุนไพร เฉลิมพระเกียรติพระบาทสมเด็จพระเจ้าอยู่หัว เนื่องในโอกาสวันเฉลิมพระชนมพรรษา 28 ก.ค. 2566 เพื่อเป็นสวนสมุนไพรต้นแบบต่อไป</a:t>
            </a:r>
          </a:p>
        </p:txBody>
      </p:sp>
      <p:pic>
        <p:nvPicPr>
          <p:cNvPr id="20" name="รูปภาพ 19">
            <a:extLst>
              <a:ext uri="{FF2B5EF4-FFF2-40B4-BE49-F238E27FC236}">
                <a16:creationId xmlns:a16="http://schemas.microsoft.com/office/drawing/2014/main" id="{384D9B4F-BE61-7207-5F47-98F2A09E48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269" y="7379125"/>
            <a:ext cx="2312167" cy="1733734"/>
          </a:xfrm>
          <a:prstGeom prst="rect">
            <a:avLst/>
          </a:prstGeom>
        </p:spPr>
      </p:pic>
      <p:pic>
        <p:nvPicPr>
          <p:cNvPr id="22" name="รูปภาพ 21">
            <a:extLst>
              <a:ext uri="{FF2B5EF4-FFF2-40B4-BE49-F238E27FC236}">
                <a16:creationId xmlns:a16="http://schemas.microsoft.com/office/drawing/2014/main" id="{FD6F815D-AEC2-A288-1BE0-2B312B6DF7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09260" y="7379125"/>
            <a:ext cx="2312167" cy="1733734"/>
          </a:xfrm>
          <a:prstGeom prst="rect">
            <a:avLst/>
          </a:prstGeom>
        </p:spPr>
      </p:pic>
      <p:pic>
        <p:nvPicPr>
          <p:cNvPr id="26" name="รูปภาพ 25">
            <a:extLst>
              <a:ext uri="{FF2B5EF4-FFF2-40B4-BE49-F238E27FC236}">
                <a16:creationId xmlns:a16="http://schemas.microsoft.com/office/drawing/2014/main" id="{B3A05B53-C78B-6DF1-8A1D-3A4D584553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26251" y="7379125"/>
            <a:ext cx="2323529" cy="1742254"/>
          </a:xfrm>
          <a:prstGeom prst="rect">
            <a:avLst/>
          </a:prstGeom>
        </p:spPr>
      </p:pic>
    </p:spTree>
    <p:extLst>
      <p:ext uri="{BB962C8B-B14F-4D97-AF65-F5344CB8AC3E}">
        <p14:creationId xmlns:p14="http://schemas.microsoft.com/office/powerpoint/2010/main" val="1486976712"/>
      </p:ext>
    </p:extLst>
  </p:cSld>
  <p:clrMapOvr>
    <a:masterClrMapping/>
  </p:clrMapOvr>
</p:sld>
</file>

<file path=ppt/theme/theme1.xml><?xml version="1.0" encoding="utf-8"?>
<a:theme xmlns:a="http://schemas.openxmlformats.org/drawingml/2006/main" name="Office Theme">
  <a:themeElements>
    <a:clrScheme name="ธีมของ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ธีมของ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ธีมของ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6347</TotalTime>
  <Words>923</Words>
  <Application>Microsoft Office PowerPoint</Application>
  <PresentationFormat>กำหนดเอง</PresentationFormat>
  <Paragraphs>41</Paragraphs>
  <Slides>6</Slides>
  <Notes>0</Notes>
  <HiddenSlides>0</HiddenSlides>
  <MMClips>0</MMClips>
  <ScaleCrop>false</ScaleCrop>
  <HeadingPairs>
    <vt:vector size="6" baseType="variant">
      <vt:variant>
        <vt:lpstr>ฟอนต์ที่ถูกใช้</vt:lpstr>
      </vt:variant>
      <vt:variant>
        <vt:i4>7</vt:i4>
      </vt:variant>
      <vt:variant>
        <vt:lpstr>ธีม</vt:lpstr>
      </vt:variant>
      <vt:variant>
        <vt:i4>1</vt:i4>
      </vt:variant>
      <vt:variant>
        <vt:lpstr>ชื่อเรื่องสไลด์</vt:lpstr>
      </vt:variant>
      <vt:variant>
        <vt:i4>6</vt:i4>
      </vt:variant>
    </vt:vector>
  </HeadingPairs>
  <TitlesOfParts>
    <vt:vector size="14" baseType="lpstr">
      <vt:lpstr>Mitr</vt:lpstr>
      <vt:lpstr>Calibri Light</vt:lpstr>
      <vt:lpstr>Arial</vt:lpstr>
      <vt:lpstr>Mitr ExtraLight</vt:lpstr>
      <vt:lpstr>Calibri</vt:lpstr>
      <vt:lpstr>Mitr Light</vt:lpstr>
      <vt:lpstr>TH SarabunPSK</vt:lpstr>
      <vt:lpstr>Office Theme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Sumet Ratprachum</dc:creator>
  <cp:lastModifiedBy>HP</cp:lastModifiedBy>
  <cp:revision>224</cp:revision>
  <cp:lastPrinted>2023-11-09T04:39:29Z</cp:lastPrinted>
  <dcterms:created xsi:type="dcterms:W3CDTF">2019-11-10T02:56:05Z</dcterms:created>
  <dcterms:modified xsi:type="dcterms:W3CDTF">2023-12-19T03:46:02Z</dcterms:modified>
</cp:coreProperties>
</file>